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3" r:id="rId16"/>
    <p:sldId id="274" r:id="rId17"/>
    <p:sldId id="275" r:id="rId18"/>
    <p:sldId id="270" r:id="rId19"/>
    <p:sldId id="271"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1EF35F-F605-6906-9588-7814307487FD}" v="75" dt="2025-06-27T00:43:44.3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78" d="100"/>
          <a:sy n="78" d="100"/>
        </p:scale>
        <p:origin x="65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8FBFF5-B111-4562-89AA-F2AACC51ADD0}" type="doc">
      <dgm:prSet loTypeId="urn:microsoft.com/office/officeart/2005/8/layout/vList5" loCatId="list" qsTypeId="urn:microsoft.com/office/officeart/2005/8/quickstyle/simple4" qsCatId="simple" csTypeId="urn:microsoft.com/office/officeart/2005/8/colors/accent1_2" csCatId="accent1"/>
      <dgm:spPr/>
      <dgm:t>
        <a:bodyPr/>
        <a:lstStyle/>
        <a:p>
          <a:endParaRPr lang="en-US"/>
        </a:p>
      </dgm:t>
    </dgm:pt>
    <dgm:pt modelId="{EB5D4BE5-42B1-4120-9FD6-A406817580A3}">
      <dgm:prSet/>
      <dgm:spPr/>
      <dgm:t>
        <a:bodyPr/>
        <a:lstStyle/>
        <a:p>
          <a:r>
            <a:rPr lang="en-US"/>
            <a:t>Abstract</a:t>
          </a:r>
        </a:p>
      </dgm:t>
    </dgm:pt>
    <dgm:pt modelId="{3F5286BC-CB0E-428B-B3B1-21A34B5A0106}" type="parTrans" cxnId="{9BA80C5D-85F9-45D7-B671-4F7F2272F3A0}">
      <dgm:prSet/>
      <dgm:spPr/>
      <dgm:t>
        <a:bodyPr/>
        <a:lstStyle/>
        <a:p>
          <a:endParaRPr lang="en-US"/>
        </a:p>
      </dgm:t>
    </dgm:pt>
    <dgm:pt modelId="{DCA2E776-E361-4684-BB38-818BDD86824E}" type="sibTrans" cxnId="{9BA80C5D-85F9-45D7-B671-4F7F2272F3A0}">
      <dgm:prSet/>
      <dgm:spPr/>
      <dgm:t>
        <a:bodyPr/>
        <a:lstStyle/>
        <a:p>
          <a:endParaRPr lang="en-US"/>
        </a:p>
      </dgm:t>
    </dgm:pt>
    <dgm:pt modelId="{2E9FBB5C-B177-408A-A0C8-D58C9AEFCBA3}">
      <dgm:prSet/>
      <dgm:spPr/>
      <dgm:t>
        <a:bodyPr/>
        <a:lstStyle/>
        <a:p>
          <a:r>
            <a:rPr lang="en-US"/>
            <a:t>Introduction</a:t>
          </a:r>
        </a:p>
      </dgm:t>
    </dgm:pt>
    <dgm:pt modelId="{D3B59338-7569-4C6F-A534-6DC51FD9297E}" type="parTrans" cxnId="{91DB5E2E-2829-4CDF-B82C-D84F545B2EB8}">
      <dgm:prSet/>
      <dgm:spPr/>
      <dgm:t>
        <a:bodyPr/>
        <a:lstStyle/>
        <a:p>
          <a:endParaRPr lang="en-US"/>
        </a:p>
      </dgm:t>
    </dgm:pt>
    <dgm:pt modelId="{636626B8-575F-4E69-BA46-9CAE3FA02522}" type="sibTrans" cxnId="{91DB5E2E-2829-4CDF-B82C-D84F545B2EB8}">
      <dgm:prSet/>
      <dgm:spPr/>
      <dgm:t>
        <a:bodyPr/>
        <a:lstStyle/>
        <a:p>
          <a:endParaRPr lang="en-US"/>
        </a:p>
      </dgm:t>
    </dgm:pt>
    <dgm:pt modelId="{D0773BAB-9A11-4F11-812D-F58E840A6708}">
      <dgm:prSet/>
      <dgm:spPr/>
      <dgm:t>
        <a:bodyPr/>
        <a:lstStyle/>
        <a:p>
          <a:r>
            <a:rPr lang="en-US"/>
            <a:t>Existing &amp; Proposed System</a:t>
          </a:r>
        </a:p>
      </dgm:t>
    </dgm:pt>
    <dgm:pt modelId="{57A26801-3852-49BE-B658-B536E96EC761}" type="parTrans" cxnId="{DE52A210-2D56-4B78-865D-37654A4B7E5E}">
      <dgm:prSet/>
      <dgm:spPr/>
      <dgm:t>
        <a:bodyPr/>
        <a:lstStyle/>
        <a:p>
          <a:endParaRPr lang="en-US"/>
        </a:p>
      </dgm:t>
    </dgm:pt>
    <dgm:pt modelId="{E456172F-B287-4319-933B-BA9F2AE1E37F}" type="sibTrans" cxnId="{DE52A210-2D56-4B78-865D-37654A4B7E5E}">
      <dgm:prSet/>
      <dgm:spPr/>
      <dgm:t>
        <a:bodyPr/>
        <a:lstStyle/>
        <a:p>
          <a:endParaRPr lang="en-US"/>
        </a:p>
      </dgm:t>
    </dgm:pt>
    <dgm:pt modelId="{4B82BB85-77B4-4237-ACE2-7F2CB6119FFC}">
      <dgm:prSet/>
      <dgm:spPr/>
      <dgm:t>
        <a:bodyPr/>
        <a:lstStyle/>
        <a:p>
          <a:r>
            <a:rPr lang="en-US"/>
            <a:t>Literature Survey</a:t>
          </a:r>
        </a:p>
      </dgm:t>
    </dgm:pt>
    <dgm:pt modelId="{4E34C373-97B3-4060-851B-623A4322D1F5}" type="parTrans" cxnId="{5A9C16C1-CB03-465B-9206-C90F1EFA99D3}">
      <dgm:prSet/>
      <dgm:spPr/>
      <dgm:t>
        <a:bodyPr/>
        <a:lstStyle/>
        <a:p>
          <a:endParaRPr lang="en-US"/>
        </a:p>
      </dgm:t>
    </dgm:pt>
    <dgm:pt modelId="{79F2CBFC-8778-453B-A7C1-5CF703FC4FDC}" type="sibTrans" cxnId="{5A9C16C1-CB03-465B-9206-C90F1EFA99D3}">
      <dgm:prSet/>
      <dgm:spPr/>
      <dgm:t>
        <a:bodyPr/>
        <a:lstStyle/>
        <a:p>
          <a:endParaRPr lang="en-US"/>
        </a:p>
      </dgm:t>
    </dgm:pt>
    <dgm:pt modelId="{C212E083-675D-4236-BAAA-C671A8BF5FC4}">
      <dgm:prSet/>
      <dgm:spPr/>
      <dgm:t>
        <a:bodyPr/>
        <a:lstStyle/>
        <a:p>
          <a:r>
            <a:rPr lang="en-US"/>
            <a:t>Design</a:t>
          </a:r>
        </a:p>
      </dgm:t>
    </dgm:pt>
    <dgm:pt modelId="{34C8508E-A547-48DB-AEA3-15EDFBE941C5}" type="parTrans" cxnId="{DDF5168D-8E9E-4D17-AC4D-928CC6C24946}">
      <dgm:prSet/>
      <dgm:spPr/>
      <dgm:t>
        <a:bodyPr/>
        <a:lstStyle/>
        <a:p>
          <a:endParaRPr lang="en-US"/>
        </a:p>
      </dgm:t>
    </dgm:pt>
    <dgm:pt modelId="{1F9AB8CE-C367-4FD0-B2BA-75A111D6E67E}" type="sibTrans" cxnId="{DDF5168D-8E9E-4D17-AC4D-928CC6C24946}">
      <dgm:prSet/>
      <dgm:spPr/>
      <dgm:t>
        <a:bodyPr/>
        <a:lstStyle/>
        <a:p>
          <a:endParaRPr lang="en-US"/>
        </a:p>
      </dgm:t>
    </dgm:pt>
    <dgm:pt modelId="{BA82DC95-8014-4C32-9D74-AB01E8B03629}">
      <dgm:prSet/>
      <dgm:spPr/>
      <dgm:t>
        <a:bodyPr/>
        <a:lstStyle/>
        <a:p>
          <a:r>
            <a:rPr lang="en-US"/>
            <a:t>Methodology</a:t>
          </a:r>
        </a:p>
      </dgm:t>
    </dgm:pt>
    <dgm:pt modelId="{BB403C26-B5C7-4657-820A-2D0AAB47036E}" type="parTrans" cxnId="{05EEE963-0CEE-4098-84C0-72D6022B8DEC}">
      <dgm:prSet/>
      <dgm:spPr/>
      <dgm:t>
        <a:bodyPr/>
        <a:lstStyle/>
        <a:p>
          <a:endParaRPr lang="en-US"/>
        </a:p>
      </dgm:t>
    </dgm:pt>
    <dgm:pt modelId="{0BCABA9B-8996-4A9C-9A26-842E397BFEE6}" type="sibTrans" cxnId="{05EEE963-0CEE-4098-84C0-72D6022B8DEC}">
      <dgm:prSet/>
      <dgm:spPr/>
      <dgm:t>
        <a:bodyPr/>
        <a:lstStyle/>
        <a:p>
          <a:endParaRPr lang="en-US"/>
        </a:p>
      </dgm:t>
    </dgm:pt>
    <dgm:pt modelId="{AC095D5F-CE55-47C7-8A89-95A8DFFAF93B}">
      <dgm:prSet/>
      <dgm:spPr/>
      <dgm:t>
        <a:bodyPr/>
        <a:lstStyle/>
        <a:p>
          <a:r>
            <a:rPr lang="en-US"/>
            <a:t>Implementation</a:t>
          </a:r>
        </a:p>
      </dgm:t>
    </dgm:pt>
    <dgm:pt modelId="{4D59D0E9-E2BA-4298-A9DF-A8A60C08C2F2}" type="parTrans" cxnId="{3148E97A-E1EA-436E-A66E-B845FD2C7A3F}">
      <dgm:prSet/>
      <dgm:spPr/>
      <dgm:t>
        <a:bodyPr/>
        <a:lstStyle/>
        <a:p>
          <a:endParaRPr lang="en-US"/>
        </a:p>
      </dgm:t>
    </dgm:pt>
    <dgm:pt modelId="{67581E54-AD9D-41F0-A2DC-C536C8109608}" type="sibTrans" cxnId="{3148E97A-E1EA-436E-A66E-B845FD2C7A3F}">
      <dgm:prSet/>
      <dgm:spPr/>
      <dgm:t>
        <a:bodyPr/>
        <a:lstStyle/>
        <a:p>
          <a:endParaRPr lang="en-US"/>
        </a:p>
      </dgm:t>
    </dgm:pt>
    <dgm:pt modelId="{AA1B6A3E-D602-4205-B0CA-AF47E2EBCB58}">
      <dgm:prSet/>
      <dgm:spPr/>
      <dgm:t>
        <a:bodyPr/>
        <a:lstStyle/>
        <a:p>
          <a:r>
            <a:rPr lang="en-US"/>
            <a:t>Conclusion &amp; References</a:t>
          </a:r>
        </a:p>
      </dgm:t>
    </dgm:pt>
    <dgm:pt modelId="{D1BFCF2D-124A-4DA2-B986-3B1370309C52}" type="parTrans" cxnId="{3F7DB8C3-02CD-4074-9D80-B9528058ACF6}">
      <dgm:prSet/>
      <dgm:spPr/>
      <dgm:t>
        <a:bodyPr/>
        <a:lstStyle/>
        <a:p>
          <a:endParaRPr lang="en-US"/>
        </a:p>
      </dgm:t>
    </dgm:pt>
    <dgm:pt modelId="{F0D5F422-EC30-4977-9BDA-D97EB4B87D90}" type="sibTrans" cxnId="{3F7DB8C3-02CD-4074-9D80-B9528058ACF6}">
      <dgm:prSet/>
      <dgm:spPr/>
      <dgm:t>
        <a:bodyPr/>
        <a:lstStyle/>
        <a:p>
          <a:endParaRPr lang="en-US"/>
        </a:p>
      </dgm:t>
    </dgm:pt>
    <dgm:pt modelId="{FF8EA0BB-64BB-4F73-BF2E-060B3A5FB484}" type="pres">
      <dgm:prSet presAssocID="{F48FBFF5-B111-4562-89AA-F2AACC51ADD0}" presName="Name0" presStyleCnt="0">
        <dgm:presLayoutVars>
          <dgm:dir/>
          <dgm:animLvl val="lvl"/>
          <dgm:resizeHandles val="exact"/>
        </dgm:presLayoutVars>
      </dgm:prSet>
      <dgm:spPr/>
    </dgm:pt>
    <dgm:pt modelId="{4330BF4B-905A-48C9-A233-E6348CF66FF8}" type="pres">
      <dgm:prSet presAssocID="{EB5D4BE5-42B1-4120-9FD6-A406817580A3}" presName="linNode" presStyleCnt="0"/>
      <dgm:spPr/>
    </dgm:pt>
    <dgm:pt modelId="{BEE4787F-4A35-458F-984D-18B68580F214}" type="pres">
      <dgm:prSet presAssocID="{EB5D4BE5-42B1-4120-9FD6-A406817580A3}" presName="parentText" presStyleLbl="node1" presStyleIdx="0" presStyleCnt="8">
        <dgm:presLayoutVars>
          <dgm:chMax val="1"/>
          <dgm:bulletEnabled val="1"/>
        </dgm:presLayoutVars>
      </dgm:prSet>
      <dgm:spPr/>
    </dgm:pt>
    <dgm:pt modelId="{2C98EACD-5269-4F76-9AF1-5DA4F2AA4F7D}" type="pres">
      <dgm:prSet presAssocID="{DCA2E776-E361-4684-BB38-818BDD86824E}" presName="sp" presStyleCnt="0"/>
      <dgm:spPr/>
    </dgm:pt>
    <dgm:pt modelId="{026BEE02-C8C6-4C66-A6B5-510CE18D39E3}" type="pres">
      <dgm:prSet presAssocID="{2E9FBB5C-B177-408A-A0C8-D58C9AEFCBA3}" presName="linNode" presStyleCnt="0"/>
      <dgm:spPr/>
    </dgm:pt>
    <dgm:pt modelId="{CC172421-9298-4C28-8C99-422C8012D125}" type="pres">
      <dgm:prSet presAssocID="{2E9FBB5C-B177-408A-A0C8-D58C9AEFCBA3}" presName="parentText" presStyleLbl="node1" presStyleIdx="1" presStyleCnt="8">
        <dgm:presLayoutVars>
          <dgm:chMax val="1"/>
          <dgm:bulletEnabled val="1"/>
        </dgm:presLayoutVars>
      </dgm:prSet>
      <dgm:spPr/>
    </dgm:pt>
    <dgm:pt modelId="{33237AB7-F0D5-400B-B080-B8C61280D6F9}" type="pres">
      <dgm:prSet presAssocID="{636626B8-575F-4E69-BA46-9CAE3FA02522}" presName="sp" presStyleCnt="0"/>
      <dgm:spPr/>
    </dgm:pt>
    <dgm:pt modelId="{41291C5A-174E-4037-A297-F621B3A117F8}" type="pres">
      <dgm:prSet presAssocID="{D0773BAB-9A11-4F11-812D-F58E840A6708}" presName="linNode" presStyleCnt="0"/>
      <dgm:spPr/>
    </dgm:pt>
    <dgm:pt modelId="{30FACC95-D1F6-451F-B693-B449E5C64D31}" type="pres">
      <dgm:prSet presAssocID="{D0773BAB-9A11-4F11-812D-F58E840A6708}" presName="parentText" presStyleLbl="node1" presStyleIdx="2" presStyleCnt="8">
        <dgm:presLayoutVars>
          <dgm:chMax val="1"/>
          <dgm:bulletEnabled val="1"/>
        </dgm:presLayoutVars>
      </dgm:prSet>
      <dgm:spPr/>
    </dgm:pt>
    <dgm:pt modelId="{CF05FF26-00AF-4C04-B9E9-51A983A29363}" type="pres">
      <dgm:prSet presAssocID="{E456172F-B287-4319-933B-BA9F2AE1E37F}" presName="sp" presStyleCnt="0"/>
      <dgm:spPr/>
    </dgm:pt>
    <dgm:pt modelId="{4FF7D119-0324-402F-BAA9-81EF14D328ED}" type="pres">
      <dgm:prSet presAssocID="{4B82BB85-77B4-4237-ACE2-7F2CB6119FFC}" presName="linNode" presStyleCnt="0"/>
      <dgm:spPr/>
    </dgm:pt>
    <dgm:pt modelId="{5FEEFAF0-AAA5-4508-97AF-425117BFC51B}" type="pres">
      <dgm:prSet presAssocID="{4B82BB85-77B4-4237-ACE2-7F2CB6119FFC}" presName="parentText" presStyleLbl="node1" presStyleIdx="3" presStyleCnt="8">
        <dgm:presLayoutVars>
          <dgm:chMax val="1"/>
          <dgm:bulletEnabled val="1"/>
        </dgm:presLayoutVars>
      </dgm:prSet>
      <dgm:spPr/>
    </dgm:pt>
    <dgm:pt modelId="{A0D0566A-FFB4-4E1C-ADEC-E2B8C9842E90}" type="pres">
      <dgm:prSet presAssocID="{79F2CBFC-8778-453B-A7C1-5CF703FC4FDC}" presName="sp" presStyleCnt="0"/>
      <dgm:spPr/>
    </dgm:pt>
    <dgm:pt modelId="{DF8C43D9-7E3E-42AB-B7C3-D3FB4F439B16}" type="pres">
      <dgm:prSet presAssocID="{C212E083-675D-4236-BAAA-C671A8BF5FC4}" presName="linNode" presStyleCnt="0"/>
      <dgm:spPr/>
    </dgm:pt>
    <dgm:pt modelId="{51A03B4F-7DFA-4430-90F7-976F8079C869}" type="pres">
      <dgm:prSet presAssocID="{C212E083-675D-4236-BAAA-C671A8BF5FC4}" presName="parentText" presStyleLbl="node1" presStyleIdx="4" presStyleCnt="8">
        <dgm:presLayoutVars>
          <dgm:chMax val="1"/>
          <dgm:bulletEnabled val="1"/>
        </dgm:presLayoutVars>
      </dgm:prSet>
      <dgm:spPr/>
    </dgm:pt>
    <dgm:pt modelId="{428DF375-DF41-4653-A3F8-B9F24F9FE41D}" type="pres">
      <dgm:prSet presAssocID="{1F9AB8CE-C367-4FD0-B2BA-75A111D6E67E}" presName="sp" presStyleCnt="0"/>
      <dgm:spPr/>
    </dgm:pt>
    <dgm:pt modelId="{F4D9EF46-9745-48A4-B6EC-453F9786681D}" type="pres">
      <dgm:prSet presAssocID="{BA82DC95-8014-4C32-9D74-AB01E8B03629}" presName="linNode" presStyleCnt="0"/>
      <dgm:spPr/>
    </dgm:pt>
    <dgm:pt modelId="{8E1C5A17-24E2-4099-88D1-30E2CACC6522}" type="pres">
      <dgm:prSet presAssocID="{BA82DC95-8014-4C32-9D74-AB01E8B03629}" presName="parentText" presStyleLbl="node1" presStyleIdx="5" presStyleCnt="8">
        <dgm:presLayoutVars>
          <dgm:chMax val="1"/>
          <dgm:bulletEnabled val="1"/>
        </dgm:presLayoutVars>
      </dgm:prSet>
      <dgm:spPr/>
    </dgm:pt>
    <dgm:pt modelId="{18EC30BC-FE1F-463C-91B5-77F0F05E4FDC}" type="pres">
      <dgm:prSet presAssocID="{0BCABA9B-8996-4A9C-9A26-842E397BFEE6}" presName="sp" presStyleCnt="0"/>
      <dgm:spPr/>
    </dgm:pt>
    <dgm:pt modelId="{2B4E17BB-A237-4EAF-AFC5-12152BB365DA}" type="pres">
      <dgm:prSet presAssocID="{AC095D5F-CE55-47C7-8A89-95A8DFFAF93B}" presName="linNode" presStyleCnt="0"/>
      <dgm:spPr/>
    </dgm:pt>
    <dgm:pt modelId="{C28650EF-F072-4273-8264-9235EA81D5EE}" type="pres">
      <dgm:prSet presAssocID="{AC095D5F-CE55-47C7-8A89-95A8DFFAF93B}" presName="parentText" presStyleLbl="node1" presStyleIdx="6" presStyleCnt="8">
        <dgm:presLayoutVars>
          <dgm:chMax val="1"/>
          <dgm:bulletEnabled val="1"/>
        </dgm:presLayoutVars>
      </dgm:prSet>
      <dgm:spPr/>
    </dgm:pt>
    <dgm:pt modelId="{51BFC017-7B6B-4DCF-9243-71CFC83E2E28}" type="pres">
      <dgm:prSet presAssocID="{67581E54-AD9D-41F0-A2DC-C536C8109608}" presName="sp" presStyleCnt="0"/>
      <dgm:spPr/>
    </dgm:pt>
    <dgm:pt modelId="{6F861DFC-0698-4090-A249-874B31AAC50D}" type="pres">
      <dgm:prSet presAssocID="{AA1B6A3E-D602-4205-B0CA-AF47E2EBCB58}" presName="linNode" presStyleCnt="0"/>
      <dgm:spPr/>
    </dgm:pt>
    <dgm:pt modelId="{A1852F4C-D2EF-4462-B72C-F123C54DB8DD}" type="pres">
      <dgm:prSet presAssocID="{AA1B6A3E-D602-4205-B0CA-AF47E2EBCB58}" presName="parentText" presStyleLbl="node1" presStyleIdx="7" presStyleCnt="8">
        <dgm:presLayoutVars>
          <dgm:chMax val="1"/>
          <dgm:bulletEnabled val="1"/>
        </dgm:presLayoutVars>
      </dgm:prSet>
      <dgm:spPr/>
    </dgm:pt>
  </dgm:ptLst>
  <dgm:cxnLst>
    <dgm:cxn modelId="{DE52A210-2D56-4B78-865D-37654A4B7E5E}" srcId="{F48FBFF5-B111-4562-89AA-F2AACC51ADD0}" destId="{D0773BAB-9A11-4F11-812D-F58E840A6708}" srcOrd="2" destOrd="0" parTransId="{57A26801-3852-49BE-B658-B536E96EC761}" sibTransId="{E456172F-B287-4319-933B-BA9F2AE1E37F}"/>
    <dgm:cxn modelId="{5EEF5916-D6AB-410D-A17B-C9C37FFC3460}" type="presOf" srcId="{2E9FBB5C-B177-408A-A0C8-D58C9AEFCBA3}" destId="{CC172421-9298-4C28-8C99-422C8012D125}" srcOrd="0" destOrd="0" presId="urn:microsoft.com/office/officeart/2005/8/layout/vList5"/>
    <dgm:cxn modelId="{B8C30721-1DC3-487F-A419-DFD081526E82}" type="presOf" srcId="{D0773BAB-9A11-4F11-812D-F58E840A6708}" destId="{30FACC95-D1F6-451F-B693-B449E5C64D31}" srcOrd="0" destOrd="0" presId="urn:microsoft.com/office/officeart/2005/8/layout/vList5"/>
    <dgm:cxn modelId="{91DB5E2E-2829-4CDF-B82C-D84F545B2EB8}" srcId="{F48FBFF5-B111-4562-89AA-F2AACC51ADD0}" destId="{2E9FBB5C-B177-408A-A0C8-D58C9AEFCBA3}" srcOrd="1" destOrd="0" parTransId="{D3B59338-7569-4C6F-A534-6DC51FD9297E}" sibTransId="{636626B8-575F-4E69-BA46-9CAE3FA02522}"/>
    <dgm:cxn modelId="{7DEDB92F-973F-4A88-B45D-C4FCAD73F373}" type="presOf" srcId="{4B82BB85-77B4-4237-ACE2-7F2CB6119FFC}" destId="{5FEEFAF0-AAA5-4508-97AF-425117BFC51B}" srcOrd="0" destOrd="0" presId="urn:microsoft.com/office/officeart/2005/8/layout/vList5"/>
    <dgm:cxn modelId="{1E213B5B-D94F-4E84-940F-D3820112EFB6}" type="presOf" srcId="{C212E083-675D-4236-BAAA-C671A8BF5FC4}" destId="{51A03B4F-7DFA-4430-90F7-976F8079C869}" srcOrd="0" destOrd="0" presId="urn:microsoft.com/office/officeart/2005/8/layout/vList5"/>
    <dgm:cxn modelId="{9BA80C5D-85F9-45D7-B671-4F7F2272F3A0}" srcId="{F48FBFF5-B111-4562-89AA-F2AACC51ADD0}" destId="{EB5D4BE5-42B1-4120-9FD6-A406817580A3}" srcOrd="0" destOrd="0" parTransId="{3F5286BC-CB0E-428B-B3B1-21A34B5A0106}" sibTransId="{DCA2E776-E361-4684-BB38-818BDD86824E}"/>
    <dgm:cxn modelId="{05EEE963-0CEE-4098-84C0-72D6022B8DEC}" srcId="{F48FBFF5-B111-4562-89AA-F2AACC51ADD0}" destId="{BA82DC95-8014-4C32-9D74-AB01E8B03629}" srcOrd="5" destOrd="0" parTransId="{BB403C26-B5C7-4657-820A-2D0AAB47036E}" sibTransId="{0BCABA9B-8996-4A9C-9A26-842E397BFEE6}"/>
    <dgm:cxn modelId="{A04DEC77-5D23-4C62-B9D4-389EEFAC5893}" type="presOf" srcId="{F48FBFF5-B111-4562-89AA-F2AACC51ADD0}" destId="{FF8EA0BB-64BB-4F73-BF2E-060B3A5FB484}" srcOrd="0" destOrd="0" presId="urn:microsoft.com/office/officeart/2005/8/layout/vList5"/>
    <dgm:cxn modelId="{218C5179-D799-4951-91CF-1A34A888738E}" type="presOf" srcId="{EB5D4BE5-42B1-4120-9FD6-A406817580A3}" destId="{BEE4787F-4A35-458F-984D-18B68580F214}" srcOrd="0" destOrd="0" presId="urn:microsoft.com/office/officeart/2005/8/layout/vList5"/>
    <dgm:cxn modelId="{3148E97A-E1EA-436E-A66E-B845FD2C7A3F}" srcId="{F48FBFF5-B111-4562-89AA-F2AACC51ADD0}" destId="{AC095D5F-CE55-47C7-8A89-95A8DFFAF93B}" srcOrd="6" destOrd="0" parTransId="{4D59D0E9-E2BA-4298-A9DF-A8A60C08C2F2}" sibTransId="{67581E54-AD9D-41F0-A2DC-C536C8109608}"/>
    <dgm:cxn modelId="{DDF5168D-8E9E-4D17-AC4D-928CC6C24946}" srcId="{F48FBFF5-B111-4562-89AA-F2AACC51ADD0}" destId="{C212E083-675D-4236-BAAA-C671A8BF5FC4}" srcOrd="4" destOrd="0" parTransId="{34C8508E-A547-48DB-AEA3-15EDFBE941C5}" sibTransId="{1F9AB8CE-C367-4FD0-B2BA-75A111D6E67E}"/>
    <dgm:cxn modelId="{075F1F92-19F4-440D-B336-ADA16962F521}" type="presOf" srcId="{AC095D5F-CE55-47C7-8A89-95A8DFFAF93B}" destId="{C28650EF-F072-4273-8264-9235EA81D5EE}" srcOrd="0" destOrd="0" presId="urn:microsoft.com/office/officeart/2005/8/layout/vList5"/>
    <dgm:cxn modelId="{5A9C16C1-CB03-465B-9206-C90F1EFA99D3}" srcId="{F48FBFF5-B111-4562-89AA-F2AACC51ADD0}" destId="{4B82BB85-77B4-4237-ACE2-7F2CB6119FFC}" srcOrd="3" destOrd="0" parTransId="{4E34C373-97B3-4060-851B-623A4322D1F5}" sibTransId="{79F2CBFC-8778-453B-A7C1-5CF703FC4FDC}"/>
    <dgm:cxn modelId="{362938C2-3D45-4A28-A787-7B26F1B0AF61}" type="presOf" srcId="{BA82DC95-8014-4C32-9D74-AB01E8B03629}" destId="{8E1C5A17-24E2-4099-88D1-30E2CACC6522}" srcOrd="0" destOrd="0" presId="urn:microsoft.com/office/officeart/2005/8/layout/vList5"/>
    <dgm:cxn modelId="{3F7DB8C3-02CD-4074-9D80-B9528058ACF6}" srcId="{F48FBFF5-B111-4562-89AA-F2AACC51ADD0}" destId="{AA1B6A3E-D602-4205-B0CA-AF47E2EBCB58}" srcOrd="7" destOrd="0" parTransId="{D1BFCF2D-124A-4DA2-B986-3B1370309C52}" sibTransId="{F0D5F422-EC30-4977-9BDA-D97EB4B87D90}"/>
    <dgm:cxn modelId="{833DEDC5-5052-4E5A-AFCB-71D48DDD2675}" type="presOf" srcId="{AA1B6A3E-D602-4205-B0CA-AF47E2EBCB58}" destId="{A1852F4C-D2EF-4462-B72C-F123C54DB8DD}" srcOrd="0" destOrd="0" presId="urn:microsoft.com/office/officeart/2005/8/layout/vList5"/>
    <dgm:cxn modelId="{39CFC7CD-05B3-465F-8A47-49481C13F2EE}" type="presParOf" srcId="{FF8EA0BB-64BB-4F73-BF2E-060B3A5FB484}" destId="{4330BF4B-905A-48C9-A233-E6348CF66FF8}" srcOrd="0" destOrd="0" presId="urn:microsoft.com/office/officeart/2005/8/layout/vList5"/>
    <dgm:cxn modelId="{88033B89-2B2C-4901-B72A-7272A9952199}" type="presParOf" srcId="{4330BF4B-905A-48C9-A233-E6348CF66FF8}" destId="{BEE4787F-4A35-458F-984D-18B68580F214}" srcOrd="0" destOrd="0" presId="urn:microsoft.com/office/officeart/2005/8/layout/vList5"/>
    <dgm:cxn modelId="{36EE265A-C2E7-484E-8880-472D5FDE6BB4}" type="presParOf" srcId="{FF8EA0BB-64BB-4F73-BF2E-060B3A5FB484}" destId="{2C98EACD-5269-4F76-9AF1-5DA4F2AA4F7D}" srcOrd="1" destOrd="0" presId="urn:microsoft.com/office/officeart/2005/8/layout/vList5"/>
    <dgm:cxn modelId="{08B6796A-3C3D-4267-96C0-637EC2C26B6C}" type="presParOf" srcId="{FF8EA0BB-64BB-4F73-BF2E-060B3A5FB484}" destId="{026BEE02-C8C6-4C66-A6B5-510CE18D39E3}" srcOrd="2" destOrd="0" presId="urn:microsoft.com/office/officeart/2005/8/layout/vList5"/>
    <dgm:cxn modelId="{B0C7DEB9-E0D5-474B-94E6-A697619311EB}" type="presParOf" srcId="{026BEE02-C8C6-4C66-A6B5-510CE18D39E3}" destId="{CC172421-9298-4C28-8C99-422C8012D125}" srcOrd="0" destOrd="0" presId="urn:microsoft.com/office/officeart/2005/8/layout/vList5"/>
    <dgm:cxn modelId="{E59BBFC6-4E19-4476-B5E2-792E1D226251}" type="presParOf" srcId="{FF8EA0BB-64BB-4F73-BF2E-060B3A5FB484}" destId="{33237AB7-F0D5-400B-B080-B8C61280D6F9}" srcOrd="3" destOrd="0" presId="urn:microsoft.com/office/officeart/2005/8/layout/vList5"/>
    <dgm:cxn modelId="{D6E97538-8131-4CC9-843F-746481C607DD}" type="presParOf" srcId="{FF8EA0BB-64BB-4F73-BF2E-060B3A5FB484}" destId="{41291C5A-174E-4037-A297-F621B3A117F8}" srcOrd="4" destOrd="0" presId="urn:microsoft.com/office/officeart/2005/8/layout/vList5"/>
    <dgm:cxn modelId="{66B5781A-F448-435D-87C8-40741E034433}" type="presParOf" srcId="{41291C5A-174E-4037-A297-F621B3A117F8}" destId="{30FACC95-D1F6-451F-B693-B449E5C64D31}" srcOrd="0" destOrd="0" presId="urn:microsoft.com/office/officeart/2005/8/layout/vList5"/>
    <dgm:cxn modelId="{1A7EFF4C-6F7F-439B-B895-1A2B7621F95A}" type="presParOf" srcId="{FF8EA0BB-64BB-4F73-BF2E-060B3A5FB484}" destId="{CF05FF26-00AF-4C04-B9E9-51A983A29363}" srcOrd="5" destOrd="0" presId="urn:microsoft.com/office/officeart/2005/8/layout/vList5"/>
    <dgm:cxn modelId="{320C1589-9CB0-4795-9458-96FE4839D8AB}" type="presParOf" srcId="{FF8EA0BB-64BB-4F73-BF2E-060B3A5FB484}" destId="{4FF7D119-0324-402F-BAA9-81EF14D328ED}" srcOrd="6" destOrd="0" presId="urn:microsoft.com/office/officeart/2005/8/layout/vList5"/>
    <dgm:cxn modelId="{7DE91D96-2F07-41FB-A158-DA2F6125FBFE}" type="presParOf" srcId="{4FF7D119-0324-402F-BAA9-81EF14D328ED}" destId="{5FEEFAF0-AAA5-4508-97AF-425117BFC51B}" srcOrd="0" destOrd="0" presId="urn:microsoft.com/office/officeart/2005/8/layout/vList5"/>
    <dgm:cxn modelId="{CC3B7C18-D9DD-410E-AE77-99E91BE4B6EC}" type="presParOf" srcId="{FF8EA0BB-64BB-4F73-BF2E-060B3A5FB484}" destId="{A0D0566A-FFB4-4E1C-ADEC-E2B8C9842E90}" srcOrd="7" destOrd="0" presId="urn:microsoft.com/office/officeart/2005/8/layout/vList5"/>
    <dgm:cxn modelId="{50347765-CD31-4DDF-AA6E-3B0C2D9BBBE9}" type="presParOf" srcId="{FF8EA0BB-64BB-4F73-BF2E-060B3A5FB484}" destId="{DF8C43D9-7E3E-42AB-B7C3-D3FB4F439B16}" srcOrd="8" destOrd="0" presId="urn:microsoft.com/office/officeart/2005/8/layout/vList5"/>
    <dgm:cxn modelId="{6F7C97C7-F254-4A3B-8462-B21A72886D8B}" type="presParOf" srcId="{DF8C43D9-7E3E-42AB-B7C3-D3FB4F439B16}" destId="{51A03B4F-7DFA-4430-90F7-976F8079C869}" srcOrd="0" destOrd="0" presId="urn:microsoft.com/office/officeart/2005/8/layout/vList5"/>
    <dgm:cxn modelId="{1575B7B8-6546-4986-A1F4-A26D6CA9A9E2}" type="presParOf" srcId="{FF8EA0BB-64BB-4F73-BF2E-060B3A5FB484}" destId="{428DF375-DF41-4653-A3F8-B9F24F9FE41D}" srcOrd="9" destOrd="0" presId="urn:microsoft.com/office/officeart/2005/8/layout/vList5"/>
    <dgm:cxn modelId="{66158396-9693-45FB-AEA3-43802E114F4D}" type="presParOf" srcId="{FF8EA0BB-64BB-4F73-BF2E-060B3A5FB484}" destId="{F4D9EF46-9745-48A4-B6EC-453F9786681D}" srcOrd="10" destOrd="0" presId="urn:microsoft.com/office/officeart/2005/8/layout/vList5"/>
    <dgm:cxn modelId="{49F20143-7428-4BE5-98DB-E6CC5F25F5B6}" type="presParOf" srcId="{F4D9EF46-9745-48A4-B6EC-453F9786681D}" destId="{8E1C5A17-24E2-4099-88D1-30E2CACC6522}" srcOrd="0" destOrd="0" presId="urn:microsoft.com/office/officeart/2005/8/layout/vList5"/>
    <dgm:cxn modelId="{036D0125-114F-415C-93F7-F7133B335AB2}" type="presParOf" srcId="{FF8EA0BB-64BB-4F73-BF2E-060B3A5FB484}" destId="{18EC30BC-FE1F-463C-91B5-77F0F05E4FDC}" srcOrd="11" destOrd="0" presId="urn:microsoft.com/office/officeart/2005/8/layout/vList5"/>
    <dgm:cxn modelId="{D1BD2E84-D27D-4D3E-96A5-C1596498DB5A}" type="presParOf" srcId="{FF8EA0BB-64BB-4F73-BF2E-060B3A5FB484}" destId="{2B4E17BB-A237-4EAF-AFC5-12152BB365DA}" srcOrd="12" destOrd="0" presId="urn:microsoft.com/office/officeart/2005/8/layout/vList5"/>
    <dgm:cxn modelId="{FB9CE403-5A8C-4D7D-9156-44233FD7B608}" type="presParOf" srcId="{2B4E17BB-A237-4EAF-AFC5-12152BB365DA}" destId="{C28650EF-F072-4273-8264-9235EA81D5EE}" srcOrd="0" destOrd="0" presId="urn:microsoft.com/office/officeart/2005/8/layout/vList5"/>
    <dgm:cxn modelId="{ED8E127D-2893-4F35-AA51-F0E366961C00}" type="presParOf" srcId="{FF8EA0BB-64BB-4F73-BF2E-060B3A5FB484}" destId="{51BFC017-7B6B-4DCF-9243-71CFC83E2E28}" srcOrd="13" destOrd="0" presId="urn:microsoft.com/office/officeart/2005/8/layout/vList5"/>
    <dgm:cxn modelId="{693D90EC-E221-4CA8-BFE1-7AC725581D78}" type="presParOf" srcId="{FF8EA0BB-64BB-4F73-BF2E-060B3A5FB484}" destId="{6F861DFC-0698-4090-A249-874B31AAC50D}" srcOrd="14" destOrd="0" presId="urn:microsoft.com/office/officeart/2005/8/layout/vList5"/>
    <dgm:cxn modelId="{94DC1734-C062-487E-9225-4CB4C1EB134F}" type="presParOf" srcId="{6F861DFC-0698-4090-A249-874B31AAC50D}" destId="{A1852F4C-D2EF-4462-B72C-F123C54DB8DD}"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4787F-4A35-458F-984D-18B68580F214}">
      <dsp:nvSpPr>
        <dsp:cNvPr id="0" name=""/>
        <dsp:cNvSpPr/>
      </dsp:nvSpPr>
      <dsp:spPr>
        <a:xfrm>
          <a:off x="3364992" y="172"/>
          <a:ext cx="3785616" cy="52107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Abstract</a:t>
          </a:r>
        </a:p>
      </dsp:txBody>
      <dsp:txXfrm>
        <a:off x="3390429" y="25609"/>
        <a:ext cx="3734742" cy="470202"/>
      </dsp:txXfrm>
    </dsp:sp>
    <dsp:sp modelId="{CC172421-9298-4C28-8C99-422C8012D125}">
      <dsp:nvSpPr>
        <dsp:cNvPr id="0" name=""/>
        <dsp:cNvSpPr/>
      </dsp:nvSpPr>
      <dsp:spPr>
        <a:xfrm>
          <a:off x="3364992" y="547303"/>
          <a:ext cx="3785616" cy="52107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Introduction</a:t>
          </a:r>
        </a:p>
      </dsp:txBody>
      <dsp:txXfrm>
        <a:off x="3390429" y="572740"/>
        <a:ext cx="3734742" cy="470202"/>
      </dsp:txXfrm>
    </dsp:sp>
    <dsp:sp modelId="{30FACC95-D1F6-451F-B693-B449E5C64D31}">
      <dsp:nvSpPr>
        <dsp:cNvPr id="0" name=""/>
        <dsp:cNvSpPr/>
      </dsp:nvSpPr>
      <dsp:spPr>
        <a:xfrm>
          <a:off x="3364992" y="1094434"/>
          <a:ext cx="3785616" cy="52107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Existing &amp; Proposed System</a:t>
          </a:r>
        </a:p>
      </dsp:txBody>
      <dsp:txXfrm>
        <a:off x="3390429" y="1119871"/>
        <a:ext cx="3734742" cy="470202"/>
      </dsp:txXfrm>
    </dsp:sp>
    <dsp:sp modelId="{5FEEFAF0-AAA5-4508-97AF-425117BFC51B}">
      <dsp:nvSpPr>
        <dsp:cNvPr id="0" name=""/>
        <dsp:cNvSpPr/>
      </dsp:nvSpPr>
      <dsp:spPr>
        <a:xfrm>
          <a:off x="3364992" y="1641565"/>
          <a:ext cx="3785616" cy="52107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Literature Survey</a:t>
          </a:r>
        </a:p>
      </dsp:txBody>
      <dsp:txXfrm>
        <a:off x="3390429" y="1667002"/>
        <a:ext cx="3734742" cy="470202"/>
      </dsp:txXfrm>
    </dsp:sp>
    <dsp:sp modelId="{51A03B4F-7DFA-4430-90F7-976F8079C869}">
      <dsp:nvSpPr>
        <dsp:cNvPr id="0" name=""/>
        <dsp:cNvSpPr/>
      </dsp:nvSpPr>
      <dsp:spPr>
        <a:xfrm>
          <a:off x="3364992" y="2188695"/>
          <a:ext cx="3785616" cy="52107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Design</a:t>
          </a:r>
        </a:p>
      </dsp:txBody>
      <dsp:txXfrm>
        <a:off x="3390429" y="2214132"/>
        <a:ext cx="3734742" cy="470202"/>
      </dsp:txXfrm>
    </dsp:sp>
    <dsp:sp modelId="{8E1C5A17-24E2-4099-88D1-30E2CACC6522}">
      <dsp:nvSpPr>
        <dsp:cNvPr id="0" name=""/>
        <dsp:cNvSpPr/>
      </dsp:nvSpPr>
      <dsp:spPr>
        <a:xfrm>
          <a:off x="3364992" y="2735826"/>
          <a:ext cx="3785616" cy="52107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Methodology</a:t>
          </a:r>
        </a:p>
      </dsp:txBody>
      <dsp:txXfrm>
        <a:off x="3390429" y="2761263"/>
        <a:ext cx="3734742" cy="470202"/>
      </dsp:txXfrm>
    </dsp:sp>
    <dsp:sp modelId="{C28650EF-F072-4273-8264-9235EA81D5EE}">
      <dsp:nvSpPr>
        <dsp:cNvPr id="0" name=""/>
        <dsp:cNvSpPr/>
      </dsp:nvSpPr>
      <dsp:spPr>
        <a:xfrm>
          <a:off x="3364992" y="3282957"/>
          <a:ext cx="3785616" cy="52107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Implementation</a:t>
          </a:r>
        </a:p>
      </dsp:txBody>
      <dsp:txXfrm>
        <a:off x="3390429" y="3308394"/>
        <a:ext cx="3734742" cy="470202"/>
      </dsp:txXfrm>
    </dsp:sp>
    <dsp:sp modelId="{A1852F4C-D2EF-4462-B72C-F123C54DB8DD}">
      <dsp:nvSpPr>
        <dsp:cNvPr id="0" name=""/>
        <dsp:cNvSpPr/>
      </dsp:nvSpPr>
      <dsp:spPr>
        <a:xfrm>
          <a:off x="3364992" y="3830088"/>
          <a:ext cx="3785616" cy="52107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Conclusion &amp; References</a:t>
          </a:r>
        </a:p>
      </dsp:txBody>
      <dsp:txXfrm>
        <a:off x="3390429" y="3855525"/>
        <a:ext cx="3734742" cy="47020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11/11/2025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3C0D701-0476-13A9-4226-0182444EFB09}"/>
              </a:ext>
            </a:extLst>
          </p:cNvPr>
          <p:cNvSpPr txBox="1"/>
          <p:nvPr/>
        </p:nvSpPr>
        <p:spPr>
          <a:xfrm>
            <a:off x="1563511" y="2367171"/>
            <a:ext cx="9064977"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latin typeface="Calisto MT"/>
                <a:ea typeface="Calibri"/>
                <a:cs typeface="Calibri"/>
              </a:rPr>
              <a:t>Department of Computer Science and Engineering (CYBER SECURITY)</a:t>
            </a:r>
          </a:p>
          <a:p>
            <a:pPr algn="ctr"/>
            <a:endParaRPr lang="en-US" b="1" dirty="0">
              <a:latin typeface="Calisto MT"/>
              <a:ea typeface="Calibri"/>
              <a:cs typeface="Calibri"/>
            </a:endParaRPr>
          </a:p>
          <a:p>
            <a:pPr algn="ctr"/>
            <a:r>
              <a:rPr lang="en-US" sz="2000" dirty="0">
                <a:latin typeface="Calisto MT"/>
              </a:rPr>
              <a:t>Major Project </a:t>
            </a:r>
            <a:endParaRPr lang="en-US" dirty="0">
              <a:latin typeface="Calisto MT"/>
            </a:endParaRPr>
          </a:p>
          <a:p>
            <a:pPr algn="ctr"/>
            <a:r>
              <a:rPr lang="en-US" sz="2800" b="1" dirty="0">
                <a:latin typeface="Calisto MT"/>
              </a:rPr>
              <a:t>Automated Android Malware Detection Using Optimal Ensemble Learning Approach </a:t>
            </a:r>
          </a:p>
          <a:p>
            <a:endParaRPr lang="en-US" b="1" dirty="0">
              <a:latin typeface="Calisto MT"/>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B61C71-428E-EEC4-544B-A42C4C9B5157}"/>
              </a:ext>
            </a:extLst>
          </p:cNvPr>
          <p:cNvSpPr>
            <a:spLocks noGrp="1"/>
          </p:cNvSpPr>
          <p:nvPr>
            <p:ph type="title"/>
          </p:nvPr>
        </p:nvSpPr>
        <p:spPr>
          <a:xfrm>
            <a:off x="371094" y="1161288"/>
            <a:ext cx="3438144" cy="1239012"/>
          </a:xfrm>
        </p:spPr>
        <p:txBody>
          <a:bodyPr anchor="ctr">
            <a:normAutofit/>
          </a:bodyPr>
          <a:lstStyle/>
          <a:p>
            <a:r>
              <a:rPr lang="en-US" sz="2800"/>
              <a:t>UML Diagrams:</a:t>
            </a:r>
          </a:p>
        </p:txBody>
      </p:sp>
      <p:sp>
        <p:nvSpPr>
          <p:cNvPr id="15" name="Rectangle 1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039F6F3-AF2C-1C2D-C8F8-8FF4E3305F6C}"/>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700"/>
              <a:t>Data flow diagram</a:t>
            </a:r>
          </a:p>
          <a:p>
            <a:endParaRPr lang="en-US" sz="1700"/>
          </a:p>
        </p:txBody>
      </p:sp>
      <p:pic>
        <p:nvPicPr>
          <p:cNvPr id="4" name="Picture 3" descr="Picture 2, Picture">
            <a:extLst>
              <a:ext uri="{FF2B5EF4-FFF2-40B4-BE49-F238E27FC236}">
                <a16:creationId xmlns:a16="http://schemas.microsoft.com/office/drawing/2014/main" id="{EF3F3208-413E-6549-4B5A-D74D8041DD1F}"/>
              </a:ext>
            </a:extLst>
          </p:cNvPr>
          <p:cNvPicPr>
            <a:picLocks noChangeAspect="1"/>
          </p:cNvPicPr>
          <p:nvPr/>
        </p:nvPicPr>
        <p:blipFill>
          <a:blip r:embed="rId2"/>
          <a:stretch>
            <a:fillRect/>
          </a:stretch>
        </p:blipFill>
        <p:spPr>
          <a:xfrm>
            <a:off x="4901184" y="288000"/>
            <a:ext cx="6922008" cy="5662338"/>
          </a:xfrm>
          <a:prstGeom prst="rect">
            <a:avLst/>
          </a:prstGeom>
        </p:spPr>
      </p:pic>
    </p:spTree>
    <p:extLst>
      <p:ext uri="{BB962C8B-B14F-4D97-AF65-F5344CB8AC3E}">
        <p14:creationId xmlns:p14="http://schemas.microsoft.com/office/powerpoint/2010/main" val="1318414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964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3CD2F2-9C23-89DD-9CDE-18B0A99ACDA1}"/>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Use case diagram:</a:t>
            </a:r>
          </a:p>
        </p:txBody>
      </p:sp>
      <p:pic>
        <p:nvPicPr>
          <p:cNvPr id="4" name="Content Placeholder 3" descr="Picture 3, Picture">
            <a:extLst>
              <a:ext uri="{FF2B5EF4-FFF2-40B4-BE49-F238E27FC236}">
                <a16:creationId xmlns:a16="http://schemas.microsoft.com/office/drawing/2014/main" id="{B8F02973-3B04-0CAE-C0D1-F7CBBBDE88F4}"/>
              </a:ext>
            </a:extLst>
          </p:cNvPr>
          <p:cNvPicPr>
            <a:picLocks noGrp="1" noChangeAspect="1"/>
          </p:cNvPicPr>
          <p:nvPr>
            <p:ph idx="1"/>
          </p:nvPr>
        </p:nvPicPr>
        <p:blipFill>
          <a:blip r:embed="rId2"/>
          <a:stretch>
            <a:fillRect/>
          </a:stretch>
        </p:blipFill>
        <p:spPr>
          <a:xfrm>
            <a:off x="4471052" y="177839"/>
            <a:ext cx="6564082" cy="6533234"/>
          </a:xfrm>
          <a:prstGeom prst="rect">
            <a:avLst/>
          </a:prstGeom>
        </p:spPr>
      </p:pic>
    </p:spTree>
    <p:extLst>
      <p:ext uri="{BB962C8B-B14F-4D97-AF65-F5344CB8AC3E}">
        <p14:creationId xmlns:p14="http://schemas.microsoft.com/office/powerpoint/2010/main" val="3023476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815E3-B91F-E4B9-431C-2C57BA516ADF}"/>
              </a:ext>
            </a:extLst>
          </p:cNvPr>
          <p:cNvSpPr>
            <a:spLocks noGrp="1"/>
          </p:cNvSpPr>
          <p:nvPr>
            <p:ph type="title"/>
          </p:nvPr>
        </p:nvSpPr>
        <p:spPr>
          <a:xfrm>
            <a:off x="838200" y="-217"/>
            <a:ext cx="10515600" cy="1325563"/>
          </a:xfrm>
        </p:spPr>
        <p:txBody>
          <a:bodyPr/>
          <a:lstStyle/>
          <a:p>
            <a:r>
              <a:rPr lang="en-US" b="1" dirty="0">
                <a:latin typeface="Calisto MT"/>
              </a:rPr>
              <a:t>Implementation:</a:t>
            </a:r>
          </a:p>
        </p:txBody>
      </p:sp>
      <p:sp>
        <p:nvSpPr>
          <p:cNvPr id="3" name="Content Placeholder 2">
            <a:extLst>
              <a:ext uri="{FF2B5EF4-FFF2-40B4-BE49-F238E27FC236}">
                <a16:creationId xmlns:a16="http://schemas.microsoft.com/office/drawing/2014/main" id="{500C071C-31FA-553A-9977-4BEC7F7154A1}"/>
              </a:ext>
            </a:extLst>
          </p:cNvPr>
          <p:cNvSpPr>
            <a:spLocks noGrp="1"/>
          </p:cNvSpPr>
          <p:nvPr>
            <p:ph idx="1"/>
          </p:nvPr>
        </p:nvSpPr>
        <p:spPr>
          <a:xfrm>
            <a:off x="838200" y="1115817"/>
            <a:ext cx="10515600" cy="5061146"/>
          </a:xfrm>
        </p:spPr>
        <p:txBody>
          <a:bodyPr vert="horz" lIns="91440" tIns="45720" rIns="91440" bIns="45720" rtlCol="0" anchor="t">
            <a:normAutofit fontScale="62500" lnSpcReduction="20000"/>
          </a:bodyPr>
          <a:lstStyle/>
          <a:p>
            <a:pPr marL="0" indent="0">
              <a:buNone/>
            </a:pPr>
            <a:r>
              <a:rPr lang="en-US" b="1" dirty="0"/>
              <a:t>Algorithms for Android Malware Detection</a:t>
            </a:r>
            <a:endParaRPr lang="en-US" dirty="0"/>
          </a:p>
          <a:p>
            <a:pPr marL="0" indent="0">
              <a:buNone/>
            </a:pPr>
            <a:r>
              <a:rPr lang="en-US" dirty="0"/>
              <a:t> </a:t>
            </a:r>
            <a:r>
              <a:rPr lang="en-US" b="1" dirty="0"/>
              <a:t>1. Logistic Regression</a:t>
            </a:r>
            <a:endParaRPr lang="en-US" dirty="0"/>
          </a:p>
          <a:p>
            <a:r>
              <a:rPr lang="en-US" dirty="0">
                <a:ea typeface="+mn-lt"/>
                <a:cs typeface="+mn-lt"/>
              </a:rPr>
              <a:t>Models relationship between </a:t>
            </a:r>
            <a:r>
              <a:rPr lang="en-US" b="1" dirty="0">
                <a:ea typeface="+mn-lt"/>
                <a:cs typeface="+mn-lt"/>
              </a:rPr>
              <a:t>binary or multi-class categorical outcome</a:t>
            </a:r>
            <a:r>
              <a:rPr lang="en-US" dirty="0">
                <a:ea typeface="+mn-lt"/>
                <a:cs typeface="+mn-lt"/>
              </a:rPr>
              <a:t> and input features.</a:t>
            </a:r>
            <a:endParaRPr lang="en-US" dirty="0"/>
          </a:p>
          <a:p>
            <a:r>
              <a:rPr lang="en-US" b="1" dirty="0">
                <a:ea typeface="+mn-lt"/>
                <a:cs typeface="+mn-lt"/>
              </a:rPr>
              <a:t>Binary Logistic Regression</a:t>
            </a:r>
            <a:r>
              <a:rPr lang="en-US" dirty="0">
                <a:ea typeface="+mn-lt"/>
                <a:cs typeface="+mn-lt"/>
              </a:rPr>
              <a:t>: Used for Yes/No or 0/1 outcomes.</a:t>
            </a:r>
            <a:endParaRPr lang="en-US" dirty="0"/>
          </a:p>
          <a:p>
            <a:r>
              <a:rPr lang="en-US" b="1" dirty="0">
                <a:ea typeface="+mn-lt"/>
                <a:cs typeface="+mn-lt"/>
              </a:rPr>
              <a:t>Multinomial Logistic Regression</a:t>
            </a:r>
            <a:r>
              <a:rPr lang="en-US" dirty="0">
                <a:ea typeface="+mn-lt"/>
                <a:cs typeface="+mn-lt"/>
              </a:rPr>
              <a:t>: For 3+ classes (e.g., Married, Single, Divorced).</a:t>
            </a:r>
            <a:endParaRPr lang="en-US" dirty="0"/>
          </a:p>
          <a:p>
            <a:r>
              <a:rPr lang="en-US" b="1" dirty="0">
                <a:ea typeface="+mn-lt"/>
                <a:cs typeface="+mn-lt"/>
              </a:rPr>
              <a:t>Key Advantages</a:t>
            </a:r>
            <a:r>
              <a:rPr lang="en-US" dirty="0">
                <a:ea typeface="+mn-lt"/>
                <a:cs typeface="+mn-lt"/>
              </a:rPr>
              <a:t>:</a:t>
            </a:r>
            <a:endParaRPr lang="en-US" dirty="0"/>
          </a:p>
          <a:p>
            <a:pPr lvl="1"/>
            <a:r>
              <a:rPr lang="en-US" dirty="0">
                <a:ea typeface="+mn-lt"/>
                <a:cs typeface="+mn-lt"/>
              </a:rPr>
              <a:t>No assumption of normality in predictors (unlike discriminant analysis).</a:t>
            </a:r>
            <a:endParaRPr lang="en-US" dirty="0"/>
          </a:p>
          <a:p>
            <a:pPr lvl="1"/>
            <a:r>
              <a:rPr lang="en-US" dirty="0">
                <a:ea typeface="+mn-lt"/>
                <a:cs typeface="+mn-lt"/>
              </a:rPr>
              <a:t>Outputs include </a:t>
            </a:r>
            <a:r>
              <a:rPr lang="en-US" b="1" dirty="0">
                <a:ea typeface="+mn-lt"/>
                <a:cs typeface="+mn-lt"/>
              </a:rPr>
              <a:t>odds ratios</a:t>
            </a:r>
            <a:r>
              <a:rPr lang="en-US" dirty="0">
                <a:ea typeface="+mn-lt"/>
                <a:cs typeface="+mn-lt"/>
              </a:rPr>
              <a:t>, </a:t>
            </a:r>
            <a:r>
              <a:rPr lang="en-US" b="1" dirty="0">
                <a:ea typeface="+mn-lt"/>
                <a:cs typeface="+mn-lt"/>
              </a:rPr>
              <a:t>ROC curves</a:t>
            </a:r>
            <a:r>
              <a:rPr lang="en-US" dirty="0">
                <a:ea typeface="+mn-lt"/>
                <a:cs typeface="+mn-lt"/>
              </a:rPr>
              <a:t>, and </a:t>
            </a:r>
            <a:r>
              <a:rPr lang="en-US" b="1" dirty="0">
                <a:ea typeface="+mn-lt"/>
                <a:cs typeface="+mn-lt"/>
              </a:rPr>
              <a:t>confidence intervals</a:t>
            </a:r>
            <a:r>
              <a:rPr lang="en-US" dirty="0">
                <a:ea typeface="+mn-lt"/>
                <a:cs typeface="+mn-lt"/>
              </a:rPr>
              <a:t>.</a:t>
            </a:r>
            <a:endParaRPr lang="en-US" dirty="0"/>
          </a:p>
          <a:p>
            <a:pPr lvl="1"/>
            <a:r>
              <a:rPr lang="en-US" dirty="0">
                <a:ea typeface="+mn-lt"/>
                <a:cs typeface="+mn-lt"/>
              </a:rPr>
              <a:t>Offers </a:t>
            </a:r>
            <a:r>
              <a:rPr lang="en-US" b="1" dirty="0">
                <a:ea typeface="+mn-lt"/>
                <a:cs typeface="+mn-lt"/>
              </a:rPr>
              <a:t>residual analysis</a:t>
            </a:r>
            <a:r>
              <a:rPr lang="en-US" dirty="0">
                <a:ea typeface="+mn-lt"/>
                <a:cs typeface="+mn-lt"/>
              </a:rPr>
              <a:t>, </a:t>
            </a:r>
            <a:r>
              <a:rPr lang="en-US" b="1" dirty="0">
                <a:ea typeface="+mn-lt"/>
                <a:cs typeface="+mn-lt"/>
              </a:rPr>
              <a:t>model selection</a:t>
            </a:r>
            <a:r>
              <a:rPr lang="en-US" dirty="0">
                <a:ea typeface="+mn-lt"/>
                <a:cs typeface="+mn-lt"/>
              </a:rPr>
              <a:t>, and </a:t>
            </a:r>
            <a:r>
              <a:rPr lang="en-US" b="1" dirty="0">
                <a:ea typeface="+mn-lt"/>
                <a:cs typeface="+mn-lt"/>
              </a:rPr>
              <a:t>validation tools</a:t>
            </a:r>
            <a:endParaRPr lang="en-US" dirty="0">
              <a:ea typeface="+mn-lt"/>
              <a:cs typeface="+mn-lt"/>
            </a:endParaRPr>
          </a:p>
          <a:p>
            <a:pPr marL="0" indent="0">
              <a:buNone/>
            </a:pPr>
            <a:r>
              <a:rPr lang="en-US" b="1" dirty="0"/>
              <a:t>2. Naïve Bayes</a:t>
            </a:r>
            <a:endParaRPr lang="en-US" dirty="0"/>
          </a:p>
          <a:p>
            <a:r>
              <a:rPr lang="en-US" b="1" dirty="0">
                <a:ea typeface="+mn-lt"/>
                <a:cs typeface="+mn-lt"/>
              </a:rPr>
              <a:t>Probabilistic classifier</a:t>
            </a:r>
            <a:r>
              <a:rPr lang="en-US" dirty="0">
                <a:ea typeface="+mn-lt"/>
                <a:cs typeface="+mn-lt"/>
              </a:rPr>
              <a:t> assuming feature independence.</a:t>
            </a:r>
            <a:endParaRPr lang="en-US" dirty="0"/>
          </a:p>
          <a:p>
            <a:r>
              <a:rPr lang="en-US" dirty="0">
                <a:ea typeface="+mn-lt"/>
                <a:cs typeface="+mn-lt"/>
              </a:rPr>
              <a:t>Despite the naive assumption, it is:</a:t>
            </a:r>
            <a:endParaRPr lang="en-US" dirty="0"/>
          </a:p>
          <a:p>
            <a:pPr lvl="1"/>
            <a:r>
              <a:rPr lang="en-US" b="1" dirty="0">
                <a:ea typeface="+mn-lt"/>
                <a:cs typeface="+mn-lt"/>
              </a:rPr>
              <a:t>Simple, fast</a:t>
            </a:r>
            <a:r>
              <a:rPr lang="en-US" dirty="0">
                <a:ea typeface="+mn-lt"/>
                <a:cs typeface="+mn-lt"/>
              </a:rPr>
              <a:t>, and </a:t>
            </a:r>
            <a:r>
              <a:rPr lang="en-US" b="1" dirty="0">
                <a:ea typeface="+mn-lt"/>
                <a:cs typeface="+mn-lt"/>
              </a:rPr>
              <a:t>scalable</a:t>
            </a:r>
            <a:r>
              <a:rPr lang="en-US" dirty="0">
                <a:ea typeface="+mn-lt"/>
                <a:cs typeface="+mn-lt"/>
              </a:rPr>
              <a:t> on large datasets.</a:t>
            </a:r>
            <a:endParaRPr lang="en-US" dirty="0"/>
          </a:p>
          <a:p>
            <a:pPr lvl="1"/>
            <a:r>
              <a:rPr lang="en-US" dirty="0">
                <a:ea typeface="+mn-lt"/>
                <a:cs typeface="+mn-lt"/>
              </a:rPr>
              <a:t>Performs well compared to complex models.</a:t>
            </a:r>
            <a:endParaRPr lang="en-US" dirty="0"/>
          </a:p>
          <a:p>
            <a:r>
              <a:rPr lang="en-US" b="1" dirty="0">
                <a:ea typeface="+mn-lt"/>
                <a:cs typeface="+mn-lt"/>
              </a:rPr>
              <a:t>Linear classifier</a:t>
            </a:r>
            <a:r>
              <a:rPr lang="en-US" dirty="0">
                <a:ea typeface="+mn-lt"/>
                <a:cs typeface="+mn-lt"/>
              </a:rPr>
              <a:t> like Logistic Regression and SVM, but uses probabilistic estimation.</a:t>
            </a:r>
            <a:endParaRPr lang="en-US" dirty="0"/>
          </a:p>
          <a:p>
            <a:r>
              <a:rPr lang="en-US" b="1" dirty="0">
                <a:ea typeface="+mn-lt"/>
                <a:cs typeface="+mn-lt"/>
              </a:rPr>
              <a:t>Challenges</a:t>
            </a:r>
            <a:r>
              <a:rPr lang="en-US" dirty="0">
                <a:ea typeface="+mn-lt"/>
                <a:cs typeface="+mn-lt"/>
              </a:rPr>
              <a:t>:</a:t>
            </a:r>
            <a:endParaRPr lang="en-US" dirty="0"/>
          </a:p>
          <a:p>
            <a:pPr lvl="1"/>
            <a:r>
              <a:rPr lang="en-US" dirty="0">
                <a:ea typeface="+mn-lt"/>
                <a:cs typeface="+mn-lt"/>
              </a:rPr>
              <a:t>Often underused in practice due to </a:t>
            </a:r>
            <a:r>
              <a:rPr lang="en-US" b="1" dirty="0">
                <a:ea typeface="+mn-lt"/>
                <a:cs typeface="+mn-lt"/>
              </a:rPr>
              <a:t>interpretability issues</a:t>
            </a:r>
            <a:r>
              <a:rPr lang="en-US" dirty="0">
                <a:ea typeface="+mn-lt"/>
                <a:cs typeface="+mn-lt"/>
              </a:rPr>
              <a:t>.</a:t>
            </a:r>
            <a:endParaRPr lang="en-US" dirty="0"/>
          </a:p>
          <a:p>
            <a:pPr lvl="1"/>
            <a:r>
              <a:rPr lang="en-US" dirty="0">
                <a:ea typeface="+mn-lt"/>
                <a:cs typeface="+mn-lt"/>
              </a:rPr>
              <a:t>Improvements include better result presentation for easier understanding and deployment.</a:t>
            </a:r>
            <a:endParaRPr lang="en-US" dirty="0"/>
          </a:p>
          <a:p>
            <a:endParaRPr lang="en-US" dirty="0"/>
          </a:p>
        </p:txBody>
      </p:sp>
    </p:spTree>
    <p:extLst>
      <p:ext uri="{BB962C8B-B14F-4D97-AF65-F5344CB8AC3E}">
        <p14:creationId xmlns:p14="http://schemas.microsoft.com/office/powerpoint/2010/main" val="2278878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7CEF09-5DCC-433A-9ADA-B09DBA54CCCE}"/>
              </a:ext>
            </a:extLst>
          </p:cNvPr>
          <p:cNvSpPr>
            <a:spLocks noGrp="1"/>
          </p:cNvSpPr>
          <p:nvPr>
            <p:ph type="title"/>
          </p:nvPr>
        </p:nvSpPr>
        <p:spPr>
          <a:xfrm>
            <a:off x="804672" y="338328"/>
            <a:ext cx="5011473" cy="1773936"/>
          </a:xfrm>
        </p:spPr>
        <p:txBody>
          <a:bodyPr>
            <a:normAutofit/>
          </a:bodyPr>
          <a:lstStyle/>
          <a:p>
            <a:r>
              <a:rPr lang="en-US" sz="3600">
                <a:solidFill>
                  <a:schemeClr val="tx2"/>
                </a:solidFill>
              </a:rPr>
              <a:t>Design</a:t>
            </a:r>
          </a:p>
        </p:txBody>
      </p:sp>
      <p:grpSp>
        <p:nvGrpSpPr>
          <p:cNvPr id="16" name="Group 15">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17" name="Freeform: Shape 16">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0" name="Freeform: Shape 19">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Content Placeholder 3" descr="A screenshot of a computer&#10;&#10;AI-generated content may be incorrect.">
            <a:extLst>
              <a:ext uri="{FF2B5EF4-FFF2-40B4-BE49-F238E27FC236}">
                <a16:creationId xmlns:a16="http://schemas.microsoft.com/office/drawing/2014/main" id="{980EE551-4D00-0F6B-7EA2-4FAF70E3AD7F}"/>
              </a:ext>
            </a:extLst>
          </p:cNvPr>
          <p:cNvPicPr>
            <a:picLocks noChangeAspect="1"/>
          </p:cNvPicPr>
          <p:nvPr/>
        </p:nvPicPr>
        <p:blipFill>
          <a:blip r:embed="rId2"/>
          <a:stretch>
            <a:fillRect/>
          </a:stretch>
        </p:blipFill>
        <p:spPr>
          <a:xfrm>
            <a:off x="6355641" y="1733034"/>
            <a:ext cx="5634445" cy="4149955"/>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0A8A93E2-66B2-A8D9-71CB-0229ADD64736}"/>
              </a:ext>
            </a:extLst>
          </p:cNvPr>
          <p:cNvPicPr>
            <a:picLocks noChangeAspect="1"/>
          </p:cNvPicPr>
          <p:nvPr/>
        </p:nvPicPr>
        <p:blipFill>
          <a:blip r:embed="rId3"/>
          <a:stretch>
            <a:fillRect/>
          </a:stretch>
        </p:blipFill>
        <p:spPr>
          <a:xfrm>
            <a:off x="198366" y="1719941"/>
            <a:ext cx="5884323" cy="4136572"/>
          </a:xfrm>
          <a:prstGeom prst="rect">
            <a:avLst/>
          </a:prstGeom>
        </p:spPr>
      </p:pic>
    </p:spTree>
    <p:extLst>
      <p:ext uri="{BB962C8B-B14F-4D97-AF65-F5344CB8AC3E}">
        <p14:creationId xmlns:p14="http://schemas.microsoft.com/office/powerpoint/2010/main" val="1248575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F19B711-C590-44D1-9AA8-9F143B0E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C79CF2-6A1C-4636-84CE-ABB2BE191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5D17DF-AD65-402C-A95C-F13C770C9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AI-generated content may be incorrect.">
            <a:extLst>
              <a:ext uri="{FF2B5EF4-FFF2-40B4-BE49-F238E27FC236}">
                <a16:creationId xmlns:a16="http://schemas.microsoft.com/office/drawing/2014/main" id="{139CE55D-9E62-3C95-95C6-9B4C0CCAEB32}"/>
              </a:ext>
            </a:extLst>
          </p:cNvPr>
          <p:cNvPicPr>
            <a:picLocks noChangeAspect="1"/>
          </p:cNvPicPr>
          <p:nvPr/>
        </p:nvPicPr>
        <p:blipFill>
          <a:blip r:embed="rId2"/>
          <a:stretch>
            <a:fillRect/>
          </a:stretch>
        </p:blipFill>
        <p:spPr>
          <a:xfrm>
            <a:off x="1280624" y="2264738"/>
            <a:ext cx="4494359" cy="2274923"/>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72B0FA33-63FF-A66E-53BD-ADD052984F93}"/>
              </a:ext>
            </a:extLst>
          </p:cNvPr>
          <p:cNvPicPr>
            <a:picLocks noChangeAspect="1"/>
          </p:cNvPicPr>
          <p:nvPr/>
        </p:nvPicPr>
        <p:blipFill>
          <a:blip r:embed="rId3"/>
          <a:stretch>
            <a:fillRect/>
          </a:stretch>
        </p:blipFill>
        <p:spPr>
          <a:xfrm>
            <a:off x="6516919" y="2354666"/>
            <a:ext cx="4294543" cy="2142521"/>
          </a:xfrm>
          <a:prstGeom prst="rect">
            <a:avLst/>
          </a:prstGeom>
        </p:spPr>
      </p:pic>
    </p:spTree>
    <p:extLst>
      <p:ext uri="{BB962C8B-B14F-4D97-AF65-F5344CB8AC3E}">
        <p14:creationId xmlns:p14="http://schemas.microsoft.com/office/powerpoint/2010/main" val="1555597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3E89422B-0FA0-7913-FF52-BB96029C3327}"/>
              </a:ext>
            </a:extLst>
          </p:cNvPr>
          <p:cNvPicPr>
            <a:picLocks noChangeAspect="1"/>
          </p:cNvPicPr>
          <p:nvPr/>
        </p:nvPicPr>
        <p:blipFill>
          <a:blip r:embed="rId2"/>
          <a:stretch>
            <a:fillRect/>
          </a:stretch>
        </p:blipFill>
        <p:spPr>
          <a:xfrm>
            <a:off x="332739" y="1719177"/>
            <a:ext cx="5431924" cy="3225609"/>
          </a:xfrm>
          <a:prstGeom prst="rect">
            <a:avLst/>
          </a:prstGeom>
        </p:spPr>
      </p:pic>
      <p:cxnSp>
        <p:nvCxnSpPr>
          <p:cNvPr id="14" name="Straight Connector 13">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573887"/>
            <a:ext cx="0" cy="3710227"/>
          </a:xfrm>
          <a:prstGeom prst="line">
            <a:avLst/>
          </a:prstGeom>
          <a:ln w="19050">
            <a:solidFill>
              <a:srgbClr val="EA941B"/>
            </a:solidFill>
          </a:ln>
        </p:spPr>
        <p:style>
          <a:lnRef idx="1">
            <a:schemeClr val="accent1"/>
          </a:lnRef>
          <a:fillRef idx="0">
            <a:schemeClr val="accent1"/>
          </a:fillRef>
          <a:effectRef idx="0">
            <a:schemeClr val="accent1"/>
          </a:effectRef>
          <a:fontRef idx="minor">
            <a:schemeClr val="tx1"/>
          </a:fontRef>
        </p:style>
      </p:cxnSp>
      <p:pic>
        <p:nvPicPr>
          <p:cNvPr id="2" name="Picture 1" descr="A screenshot of a computer&#10;&#10;AI-generated content may be incorrect.">
            <a:extLst>
              <a:ext uri="{FF2B5EF4-FFF2-40B4-BE49-F238E27FC236}">
                <a16:creationId xmlns:a16="http://schemas.microsoft.com/office/drawing/2014/main" id="{D491C511-8CE5-3AE7-1529-84E7B1B3F02C}"/>
              </a:ext>
            </a:extLst>
          </p:cNvPr>
          <p:cNvPicPr>
            <a:picLocks noChangeAspect="1"/>
          </p:cNvPicPr>
          <p:nvPr/>
        </p:nvPicPr>
        <p:blipFill>
          <a:blip r:embed="rId3"/>
          <a:stretch>
            <a:fillRect/>
          </a:stretch>
        </p:blipFill>
        <p:spPr>
          <a:xfrm>
            <a:off x="6343240" y="1720241"/>
            <a:ext cx="5510891" cy="3223481"/>
          </a:xfrm>
          <a:prstGeom prst="rect">
            <a:avLst/>
          </a:prstGeom>
        </p:spPr>
      </p:pic>
    </p:spTree>
    <p:extLst>
      <p:ext uri="{BB962C8B-B14F-4D97-AF65-F5344CB8AC3E}">
        <p14:creationId xmlns:p14="http://schemas.microsoft.com/office/powerpoint/2010/main" val="3216194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197FA3C3-772C-90CC-2C74-B759EC9D129B}"/>
              </a:ext>
            </a:extLst>
          </p:cNvPr>
          <p:cNvPicPr>
            <a:picLocks noChangeAspect="1"/>
          </p:cNvPicPr>
          <p:nvPr/>
        </p:nvPicPr>
        <p:blipFill>
          <a:blip r:embed="rId2"/>
          <a:stretch>
            <a:fillRect/>
          </a:stretch>
        </p:blipFill>
        <p:spPr>
          <a:xfrm>
            <a:off x="571330" y="1935589"/>
            <a:ext cx="5298164" cy="2784733"/>
          </a:xfrm>
          <a:prstGeom prst="rect">
            <a:avLst/>
          </a:prstGeom>
        </p:spPr>
      </p:pic>
      <p:cxnSp>
        <p:nvCxnSpPr>
          <p:cNvPr id="16" name="Straight Connector 15">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573887"/>
            <a:ext cx="0" cy="3710227"/>
          </a:xfrm>
          <a:prstGeom prst="line">
            <a:avLst/>
          </a:prstGeom>
          <a:ln w="19050">
            <a:solidFill>
              <a:srgbClr val="E48B00"/>
            </a:solidFill>
          </a:ln>
        </p:spPr>
        <p:style>
          <a:lnRef idx="1">
            <a:schemeClr val="accent1"/>
          </a:lnRef>
          <a:fillRef idx="0">
            <a:schemeClr val="accent1"/>
          </a:fillRef>
          <a:effectRef idx="0">
            <a:schemeClr val="accent1"/>
          </a:effectRef>
          <a:fontRef idx="minor">
            <a:schemeClr val="tx1"/>
          </a:fontRef>
        </p:style>
      </p:cxnSp>
      <p:pic>
        <p:nvPicPr>
          <p:cNvPr id="2" name="Picture 1" descr="A screenshot of a computer&#10;&#10;AI-generated content may be incorrect.">
            <a:extLst>
              <a:ext uri="{FF2B5EF4-FFF2-40B4-BE49-F238E27FC236}">
                <a16:creationId xmlns:a16="http://schemas.microsoft.com/office/drawing/2014/main" id="{2581E3E3-1C62-6FDE-E125-08BB04B9F1B7}"/>
              </a:ext>
            </a:extLst>
          </p:cNvPr>
          <p:cNvPicPr>
            <a:picLocks noChangeAspect="1"/>
          </p:cNvPicPr>
          <p:nvPr/>
        </p:nvPicPr>
        <p:blipFill>
          <a:blip r:embed="rId3"/>
          <a:stretch>
            <a:fillRect/>
          </a:stretch>
        </p:blipFill>
        <p:spPr>
          <a:xfrm>
            <a:off x="6343240" y="1734772"/>
            <a:ext cx="5381157" cy="2979539"/>
          </a:xfrm>
          <a:prstGeom prst="rect">
            <a:avLst/>
          </a:prstGeom>
        </p:spPr>
      </p:pic>
    </p:spTree>
    <p:extLst>
      <p:ext uri="{BB962C8B-B14F-4D97-AF65-F5344CB8AC3E}">
        <p14:creationId xmlns:p14="http://schemas.microsoft.com/office/powerpoint/2010/main" val="1610245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607E64EC-E26C-EC91-2B4D-96DA4C6E5FDC}"/>
              </a:ext>
            </a:extLst>
          </p:cNvPr>
          <p:cNvPicPr>
            <a:picLocks noChangeAspect="1"/>
          </p:cNvPicPr>
          <p:nvPr/>
        </p:nvPicPr>
        <p:blipFill>
          <a:blip r:embed="rId2"/>
          <a:stretch>
            <a:fillRect/>
          </a:stretch>
        </p:blipFill>
        <p:spPr>
          <a:xfrm>
            <a:off x="2723471" y="1402897"/>
            <a:ext cx="6919231" cy="4030435"/>
          </a:xfrm>
          <a:prstGeom prst="rect">
            <a:avLst/>
          </a:prstGeom>
        </p:spPr>
      </p:pic>
    </p:spTree>
    <p:extLst>
      <p:ext uri="{BB962C8B-B14F-4D97-AF65-F5344CB8AC3E}">
        <p14:creationId xmlns:p14="http://schemas.microsoft.com/office/powerpoint/2010/main" val="815178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A66A5C-F1D9-7DA7-A444-52BFA7241510}"/>
              </a:ext>
            </a:extLst>
          </p:cNvPr>
          <p:cNvSpPr>
            <a:spLocks noGrp="1"/>
          </p:cNvSpPr>
          <p:nvPr>
            <p:ph type="title"/>
          </p:nvPr>
        </p:nvSpPr>
        <p:spPr>
          <a:xfrm>
            <a:off x="572493" y="238539"/>
            <a:ext cx="11018520" cy="1434415"/>
          </a:xfrm>
        </p:spPr>
        <p:txBody>
          <a:bodyPr anchor="b">
            <a:normAutofit/>
          </a:bodyPr>
          <a:lstStyle/>
          <a:p>
            <a:r>
              <a:rPr lang="en-US" sz="5400" b="1">
                <a:latin typeface="Calisto MT"/>
              </a:rPr>
              <a:t>Conclusion</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1065863-9343-60E9-FD2E-AA45348E16EA}"/>
              </a:ext>
            </a:extLst>
          </p:cNvPr>
          <p:cNvSpPr>
            <a:spLocks noGrp="1"/>
          </p:cNvSpPr>
          <p:nvPr>
            <p:ph idx="1"/>
          </p:nvPr>
        </p:nvSpPr>
        <p:spPr>
          <a:xfrm>
            <a:off x="572493" y="2071316"/>
            <a:ext cx="6713552" cy="4119172"/>
          </a:xfrm>
        </p:spPr>
        <p:txBody>
          <a:bodyPr vert="horz" lIns="91440" tIns="45720" rIns="91440" bIns="45720" rtlCol="0" anchor="t">
            <a:normAutofit/>
          </a:bodyPr>
          <a:lstStyle/>
          <a:p>
            <a:r>
              <a:rPr lang="en-US" sz="1500">
                <a:latin typeface="Calibri"/>
                <a:ea typeface="Calibri"/>
                <a:cs typeface="Times New Roman"/>
              </a:rPr>
              <a:t>In this study, we have developed the design of the AAMD-OELAC technique for an accurate and automated Android malware detection process. The intention of the AAMD-OELAC approach focused on the automatic recognition and classification of Android malware. To achieve this, the AAMD-OELAC technique encompasses data preprocessing, ensemble classification, and HPO-based parameter tuning. For the Android malware detection process, the AAMD-OELAC technique follows an ensemble learning process using three ML models namely LS-SVM, KELM, and RRVFLN. Finally, the HPO algorithm is exploited for the optimal parameter tuning of the three DL models and it helps in accomplishing improved malware detection results. To portray the supremacy of the AAMD-OELAC method, a wide-ranging experimental analysis is conducted. The simulation results portrayed the supremacy of the AAMDOELAC technique over other existing approaches. Future work could focus on developing more advanced techniques to capture and analyze fine-grained behaviors, enabling better detection of sophisticated malware. In addition, future work could explore privacy-preserving approaches such as secure multi-party computation or federated learning, which enable collaborative malware detection without compromising user privacy.</a:t>
            </a:r>
          </a:p>
        </p:txBody>
      </p:sp>
      <p:pic>
        <p:nvPicPr>
          <p:cNvPr id="5" name="Picture 4" descr="Robot operating a machine">
            <a:extLst>
              <a:ext uri="{FF2B5EF4-FFF2-40B4-BE49-F238E27FC236}">
                <a16:creationId xmlns:a16="http://schemas.microsoft.com/office/drawing/2014/main" id="{0EA9E6B3-89C9-03DA-4468-6EB356AFD349}"/>
              </a:ext>
            </a:extLst>
          </p:cNvPr>
          <p:cNvPicPr>
            <a:picLocks noChangeAspect="1"/>
          </p:cNvPicPr>
          <p:nvPr/>
        </p:nvPicPr>
        <p:blipFill>
          <a:blip r:embed="rId2"/>
          <a:srcRect l="13391" r="12773" b="2"/>
          <a:stretch>
            <a:fillRect/>
          </a:stretch>
        </p:blipFill>
        <p:spPr>
          <a:xfrm>
            <a:off x="7675658" y="2093976"/>
            <a:ext cx="3941064" cy="4096512"/>
          </a:xfrm>
          <a:prstGeom prst="rect">
            <a:avLst/>
          </a:prstGeom>
        </p:spPr>
      </p:pic>
    </p:spTree>
    <p:extLst>
      <p:ext uri="{BB962C8B-B14F-4D97-AF65-F5344CB8AC3E}">
        <p14:creationId xmlns:p14="http://schemas.microsoft.com/office/powerpoint/2010/main" val="465416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7F3E5-EC06-FF4C-5837-0A5E244611F9}"/>
              </a:ext>
            </a:extLst>
          </p:cNvPr>
          <p:cNvSpPr>
            <a:spLocks noGrp="1"/>
          </p:cNvSpPr>
          <p:nvPr>
            <p:ph type="title"/>
          </p:nvPr>
        </p:nvSpPr>
        <p:spPr>
          <a:xfrm>
            <a:off x="838200" y="-1764"/>
            <a:ext cx="10515600" cy="1325563"/>
          </a:xfrm>
        </p:spPr>
        <p:txBody>
          <a:bodyPr/>
          <a:lstStyle/>
          <a:p>
            <a:r>
              <a:rPr lang="en-US" dirty="0"/>
              <a:t>References:</a:t>
            </a:r>
          </a:p>
        </p:txBody>
      </p:sp>
      <p:sp>
        <p:nvSpPr>
          <p:cNvPr id="3" name="Content Placeholder 2">
            <a:extLst>
              <a:ext uri="{FF2B5EF4-FFF2-40B4-BE49-F238E27FC236}">
                <a16:creationId xmlns:a16="http://schemas.microsoft.com/office/drawing/2014/main" id="{E586F91C-EDD3-6B65-F69E-3DE1E3B65DE8}"/>
              </a:ext>
            </a:extLst>
          </p:cNvPr>
          <p:cNvSpPr>
            <a:spLocks noGrp="1"/>
          </p:cNvSpPr>
          <p:nvPr>
            <p:ph idx="1"/>
          </p:nvPr>
        </p:nvSpPr>
        <p:spPr>
          <a:xfrm>
            <a:off x="838200" y="1077736"/>
            <a:ext cx="10515600" cy="5409671"/>
          </a:xfrm>
        </p:spPr>
        <p:txBody>
          <a:bodyPr vert="horz" lIns="91440" tIns="45720" rIns="91440" bIns="45720" rtlCol="0" anchor="t">
            <a:noAutofit/>
          </a:bodyPr>
          <a:lstStyle/>
          <a:p>
            <a:pPr algn="just"/>
            <a:r>
              <a:rPr lang="en-US" sz="1400" dirty="0">
                <a:latin typeface="Calibri"/>
                <a:ea typeface="Calibri"/>
                <a:cs typeface="Times New Roman"/>
              </a:rPr>
              <a:t>[1] H. Rathore, A. Nandanwar, S. K. Sahay, and M. Sewak, ‘‘Adversarial superiority in Android malware detection: Lessons from reinforcement learning based evasion attacks and defenses,’’ </a:t>
            </a:r>
            <a:r>
              <a:rPr lang="en-US" sz="1400" i="1" dirty="0">
                <a:latin typeface="Calibri"/>
                <a:ea typeface="Calibri"/>
                <a:cs typeface="Times New Roman"/>
              </a:rPr>
              <a:t>Forensic Sci. Int., Digit. Invest.</a:t>
            </a:r>
            <a:r>
              <a:rPr lang="en-US" sz="1400" dirty="0">
                <a:latin typeface="Calibri"/>
                <a:ea typeface="Calibri"/>
                <a:cs typeface="Times New Roman"/>
              </a:rPr>
              <a:t>, vol. 44, Mar. 2023, Art. no. 301511.</a:t>
            </a:r>
          </a:p>
          <a:p>
            <a:pPr algn="just"/>
            <a:r>
              <a:rPr lang="en-US" sz="1400" dirty="0">
                <a:latin typeface="Calibri"/>
                <a:ea typeface="Calibri"/>
                <a:cs typeface="Times New Roman"/>
              </a:rPr>
              <a:t>[2] H. Wang, W. Zhang, and H. He, ‘‘You are what the permissions told me! Android malware detection based on hybrid tactics,’’ </a:t>
            </a:r>
            <a:r>
              <a:rPr lang="en-US" sz="1400" i="1" dirty="0">
                <a:latin typeface="Calibri"/>
                <a:ea typeface="Calibri"/>
                <a:cs typeface="Times New Roman"/>
              </a:rPr>
              <a:t>J. Inf. </a:t>
            </a:r>
            <a:r>
              <a:rPr lang="en-US" sz="1400" i="1" err="1">
                <a:latin typeface="Calibri"/>
                <a:ea typeface="Calibri"/>
                <a:cs typeface="Times New Roman"/>
              </a:rPr>
              <a:t>Secur</a:t>
            </a:r>
            <a:r>
              <a:rPr lang="en-US" sz="1400" i="1" dirty="0">
                <a:latin typeface="Calibri"/>
                <a:ea typeface="Calibri"/>
                <a:cs typeface="Times New Roman"/>
              </a:rPr>
              <a:t>. Appl.</a:t>
            </a:r>
            <a:r>
              <a:rPr lang="en-US" sz="1400" dirty="0">
                <a:latin typeface="Calibri"/>
                <a:ea typeface="Calibri"/>
                <a:cs typeface="Times New Roman"/>
              </a:rPr>
              <a:t>, vol. 66, May 2022, Art. no. 103159.</a:t>
            </a:r>
          </a:p>
          <a:p>
            <a:pPr algn="just"/>
            <a:r>
              <a:rPr lang="en-US" sz="1400" dirty="0">
                <a:latin typeface="Calibri"/>
                <a:ea typeface="Calibri"/>
                <a:cs typeface="Times New Roman"/>
              </a:rPr>
              <a:t>[3] A. Albakri, F. </a:t>
            </a:r>
            <a:r>
              <a:rPr lang="en-US" sz="1400" err="1">
                <a:latin typeface="Calibri"/>
                <a:ea typeface="Calibri"/>
                <a:cs typeface="Times New Roman"/>
              </a:rPr>
              <a:t>Alhayan</a:t>
            </a:r>
            <a:r>
              <a:rPr lang="en-US" sz="1400" dirty="0">
                <a:latin typeface="Calibri"/>
                <a:ea typeface="Calibri"/>
                <a:cs typeface="Times New Roman"/>
              </a:rPr>
              <a:t>, N. </a:t>
            </a:r>
            <a:r>
              <a:rPr lang="en-US" sz="1400" err="1">
                <a:latin typeface="Calibri"/>
                <a:ea typeface="Calibri"/>
                <a:cs typeface="Times New Roman"/>
              </a:rPr>
              <a:t>Alturki</a:t>
            </a:r>
            <a:r>
              <a:rPr lang="en-US" sz="1400" dirty="0">
                <a:latin typeface="Calibri"/>
                <a:ea typeface="Calibri"/>
                <a:cs typeface="Times New Roman"/>
              </a:rPr>
              <a:t>, S. Ahamed, and S. </a:t>
            </a:r>
            <a:r>
              <a:rPr lang="en-US" sz="1400" err="1">
                <a:latin typeface="Calibri"/>
                <a:ea typeface="Calibri"/>
                <a:cs typeface="Times New Roman"/>
              </a:rPr>
              <a:t>Shamsudheen</a:t>
            </a:r>
            <a:r>
              <a:rPr lang="en-US" sz="1400" dirty="0">
                <a:latin typeface="Calibri"/>
                <a:ea typeface="Calibri"/>
                <a:cs typeface="Times New Roman"/>
              </a:rPr>
              <a:t>, ‘‘Metaheuristics with deep learning model for cybersecurity and Android malware detection and classification,’’ </a:t>
            </a:r>
            <a:r>
              <a:rPr lang="en-US" sz="1400" i="1" dirty="0">
                <a:latin typeface="Calibri"/>
                <a:ea typeface="Calibri"/>
                <a:cs typeface="Times New Roman"/>
              </a:rPr>
              <a:t>Appl. Sci.</a:t>
            </a:r>
            <a:r>
              <a:rPr lang="en-US" sz="1400" dirty="0">
                <a:latin typeface="Calibri"/>
                <a:ea typeface="Calibri"/>
                <a:cs typeface="Times New Roman"/>
              </a:rPr>
              <a:t>, vol. 13, no. 4, p. 2172, Feb. 2023.</a:t>
            </a:r>
          </a:p>
          <a:p>
            <a:pPr algn="just"/>
            <a:r>
              <a:rPr lang="en-US" sz="1400" dirty="0">
                <a:latin typeface="Calibri"/>
                <a:ea typeface="Calibri"/>
                <a:cs typeface="Times New Roman"/>
              </a:rPr>
              <a:t>[4] M. Ibrahim, B. Issa, and M. B. Jasser, ‘‘A method for automatic Android malware detection based on static analysis and deep learning,’’ </a:t>
            </a:r>
            <a:r>
              <a:rPr lang="en-US" sz="1400" i="1" dirty="0">
                <a:latin typeface="Calibri"/>
                <a:ea typeface="Calibri"/>
                <a:cs typeface="Times New Roman"/>
              </a:rPr>
              <a:t>IEEE Access</a:t>
            </a:r>
            <a:r>
              <a:rPr lang="en-US" sz="1400" dirty="0">
                <a:latin typeface="Calibri"/>
                <a:ea typeface="Calibri"/>
                <a:cs typeface="Times New Roman"/>
              </a:rPr>
              <a:t>, vol. 10, pp. 117334–117352, 2022.</a:t>
            </a:r>
          </a:p>
          <a:p>
            <a:pPr algn="just"/>
            <a:r>
              <a:rPr lang="en-US" sz="1400" dirty="0">
                <a:latin typeface="Calibri"/>
                <a:ea typeface="Calibri"/>
                <a:cs typeface="Times New Roman"/>
              </a:rPr>
              <a:t>[5] L. </a:t>
            </a:r>
            <a:r>
              <a:rPr lang="en-US" sz="1400" err="1">
                <a:latin typeface="Calibri"/>
                <a:ea typeface="Calibri"/>
                <a:cs typeface="Times New Roman"/>
              </a:rPr>
              <a:t>Hammood</a:t>
            </a:r>
            <a:r>
              <a:rPr lang="en-US" sz="1400" dirty="0">
                <a:latin typeface="Calibri"/>
                <a:ea typeface="Calibri"/>
                <a:cs typeface="Times New Roman"/>
              </a:rPr>
              <a:t>, İ. A. Doğru, and K. Kılıç, ‘‘Machine learning-based adaptive genetic algorithm for Android malware detection in auto-driving vehicles,’’ </a:t>
            </a:r>
            <a:r>
              <a:rPr lang="en-US" sz="1400" i="1" dirty="0">
                <a:latin typeface="Calibri"/>
                <a:ea typeface="Calibri"/>
                <a:cs typeface="Times New Roman"/>
              </a:rPr>
              <a:t>Appl. Sci.</a:t>
            </a:r>
            <a:r>
              <a:rPr lang="en-US" sz="1400" dirty="0">
                <a:latin typeface="Calibri"/>
                <a:ea typeface="Calibri"/>
                <a:cs typeface="Times New Roman"/>
              </a:rPr>
              <a:t>, vol. 13, no. 9, p. 5403, Apr. 2023.</a:t>
            </a:r>
          </a:p>
          <a:p>
            <a:pPr algn="just"/>
            <a:r>
              <a:rPr lang="en-US" sz="1400" dirty="0">
                <a:latin typeface="Calibri"/>
                <a:ea typeface="Calibri"/>
                <a:cs typeface="Times New Roman"/>
              </a:rPr>
              <a:t>[6] P. Bhat and K. Dutta, ‘‘A multi-tiered feature selection model for Android malware detection based on feature discrimination and information gain,’’ </a:t>
            </a:r>
            <a:r>
              <a:rPr lang="en-US" sz="1400" i="1" dirty="0">
                <a:latin typeface="Calibri"/>
                <a:ea typeface="Calibri"/>
                <a:cs typeface="Times New Roman"/>
              </a:rPr>
              <a:t>J. King Saud Univ.-</a:t>
            </a:r>
            <a:r>
              <a:rPr lang="en-US" sz="1400" i="1" err="1">
                <a:latin typeface="Calibri"/>
                <a:ea typeface="Calibri"/>
                <a:cs typeface="Times New Roman"/>
              </a:rPr>
              <a:t>Comput</a:t>
            </a:r>
            <a:r>
              <a:rPr lang="en-US" sz="1400" i="1" dirty="0">
                <a:latin typeface="Calibri"/>
                <a:ea typeface="Calibri"/>
                <a:cs typeface="Times New Roman"/>
              </a:rPr>
              <a:t>. Inf. Sci.</a:t>
            </a:r>
            <a:r>
              <a:rPr lang="en-US" sz="1400" dirty="0">
                <a:latin typeface="Calibri"/>
                <a:ea typeface="Calibri"/>
                <a:cs typeface="Times New Roman"/>
              </a:rPr>
              <a:t>, vol. 34, no. 10, pp. 9464–9477, Nov. 2022.</a:t>
            </a:r>
          </a:p>
          <a:p>
            <a:pPr algn="just"/>
            <a:r>
              <a:rPr lang="en-US" sz="1400" dirty="0">
                <a:latin typeface="Calibri"/>
                <a:ea typeface="Calibri"/>
                <a:cs typeface="Times New Roman"/>
              </a:rPr>
              <a:t>[7] </a:t>
            </a:r>
            <a:r>
              <a:rPr lang="en-US" sz="1400" err="1">
                <a:latin typeface="Calibri"/>
                <a:ea typeface="Calibri"/>
                <a:cs typeface="Times New Roman"/>
              </a:rPr>
              <a:t>D.Wang</a:t>
            </a:r>
            <a:r>
              <a:rPr lang="en-US" sz="1400" dirty="0">
                <a:latin typeface="Calibri"/>
                <a:ea typeface="Calibri"/>
                <a:cs typeface="Times New Roman"/>
              </a:rPr>
              <a:t>, T. Chen, Z. Zhang, and N. Zhang, ‘‘A survey of Android malware detection based on deep learning,’’ in </a:t>
            </a:r>
            <a:r>
              <a:rPr lang="en-US" sz="1400" i="1" dirty="0">
                <a:latin typeface="Calibri"/>
                <a:ea typeface="Calibri"/>
                <a:cs typeface="Times New Roman"/>
              </a:rPr>
              <a:t>Proc. Int. Conf. Mach. Learn. Cyber </a:t>
            </a:r>
            <a:r>
              <a:rPr lang="en-US" sz="1400" i="1" err="1">
                <a:latin typeface="Calibri"/>
                <a:ea typeface="Calibri"/>
                <a:cs typeface="Times New Roman"/>
              </a:rPr>
              <a:t>Secur</a:t>
            </a:r>
            <a:r>
              <a:rPr lang="en-US" sz="1400" i="1" dirty="0">
                <a:latin typeface="Calibri"/>
                <a:ea typeface="Calibri"/>
                <a:cs typeface="Times New Roman"/>
              </a:rPr>
              <a:t>. </a:t>
            </a:r>
            <a:r>
              <a:rPr lang="en-US" sz="1400" dirty="0">
                <a:latin typeface="Calibri"/>
                <a:ea typeface="Calibri"/>
                <a:cs typeface="Times New Roman"/>
              </a:rPr>
              <a:t>Cham, Switzerland: Springer, 2023, pp. 228–242.</a:t>
            </a:r>
          </a:p>
          <a:p>
            <a:pPr algn="just"/>
            <a:r>
              <a:rPr lang="en-US" sz="1400" dirty="0">
                <a:latin typeface="Calibri"/>
                <a:ea typeface="Calibri"/>
                <a:cs typeface="Times New Roman"/>
              </a:rPr>
              <a:t>[8] Y. Zhao, L. Li, H. Wang, H. Cai, T. F. </a:t>
            </a:r>
            <a:r>
              <a:rPr lang="en-US" sz="1400" err="1">
                <a:latin typeface="Calibri"/>
                <a:ea typeface="Calibri"/>
                <a:cs typeface="Times New Roman"/>
              </a:rPr>
              <a:t>Bissyandé</a:t>
            </a:r>
            <a:r>
              <a:rPr lang="en-US" sz="1400" dirty="0">
                <a:latin typeface="Calibri"/>
                <a:ea typeface="Calibri"/>
                <a:cs typeface="Times New Roman"/>
              </a:rPr>
              <a:t>, J. Klein, and J. Grundy, ‘‘On the impact of sample duplication in machine-learning-based Android malware detection,’’ </a:t>
            </a:r>
            <a:r>
              <a:rPr lang="en-US" sz="1400" i="1" dirty="0">
                <a:latin typeface="Calibri"/>
                <a:ea typeface="Calibri"/>
                <a:cs typeface="Times New Roman"/>
              </a:rPr>
              <a:t>ACM Trans. </a:t>
            </a:r>
            <a:r>
              <a:rPr lang="en-US" sz="1400" i="1" err="1">
                <a:latin typeface="Calibri"/>
                <a:ea typeface="Calibri"/>
                <a:cs typeface="Times New Roman"/>
              </a:rPr>
              <a:t>Softw</a:t>
            </a:r>
            <a:r>
              <a:rPr lang="en-US" sz="1400" i="1" dirty="0">
                <a:latin typeface="Calibri"/>
                <a:ea typeface="Calibri"/>
                <a:cs typeface="Times New Roman"/>
              </a:rPr>
              <a:t>. Eng. </a:t>
            </a:r>
            <a:r>
              <a:rPr lang="en-US" sz="1400" i="1" err="1">
                <a:latin typeface="Calibri"/>
                <a:ea typeface="Calibri"/>
                <a:cs typeface="Times New Roman"/>
              </a:rPr>
              <a:t>Methodol</a:t>
            </a:r>
            <a:r>
              <a:rPr lang="en-US" sz="1400" i="1" dirty="0">
                <a:latin typeface="Calibri"/>
                <a:ea typeface="Calibri"/>
                <a:cs typeface="Times New Roman"/>
              </a:rPr>
              <a:t>.</a:t>
            </a:r>
            <a:r>
              <a:rPr lang="en-US" sz="1400" dirty="0">
                <a:latin typeface="Calibri"/>
                <a:ea typeface="Calibri"/>
                <a:cs typeface="Times New Roman"/>
              </a:rPr>
              <a:t>, vol. 30, no. 3, pp. 1–38, Jul. 2021.</a:t>
            </a:r>
          </a:p>
          <a:p>
            <a:pPr algn="just"/>
            <a:r>
              <a:rPr lang="en-US" sz="1400" dirty="0">
                <a:latin typeface="Calibri"/>
                <a:ea typeface="Calibri"/>
                <a:cs typeface="Times New Roman"/>
              </a:rPr>
              <a:t>[9] E. C. Bayazit, O. K. </a:t>
            </a:r>
            <a:r>
              <a:rPr lang="en-US" sz="1400" err="1">
                <a:latin typeface="Calibri"/>
                <a:ea typeface="Calibri"/>
                <a:cs typeface="Times New Roman"/>
              </a:rPr>
              <a:t>Sahingoz</a:t>
            </a:r>
            <a:r>
              <a:rPr lang="en-US" sz="1400" dirty="0">
                <a:latin typeface="Calibri"/>
                <a:ea typeface="Calibri"/>
                <a:cs typeface="Times New Roman"/>
              </a:rPr>
              <a:t>, and B. Dogan, ‘‘Deep learning based malware detection for Android systems: A comparative analysis,’’ </a:t>
            </a:r>
            <a:r>
              <a:rPr lang="en-US" sz="1400" i="1" err="1">
                <a:latin typeface="Calibri"/>
                <a:ea typeface="Calibri"/>
                <a:cs typeface="Times New Roman"/>
              </a:rPr>
              <a:t>Tehnički</a:t>
            </a:r>
            <a:r>
              <a:rPr lang="en-US" sz="1400" i="1" dirty="0">
                <a:latin typeface="Calibri"/>
                <a:ea typeface="Calibri"/>
                <a:cs typeface="Times New Roman"/>
              </a:rPr>
              <a:t> </a:t>
            </a:r>
            <a:r>
              <a:rPr lang="en-US" sz="1400" i="1" err="1">
                <a:latin typeface="Calibri"/>
                <a:ea typeface="Calibri"/>
                <a:cs typeface="Times New Roman"/>
              </a:rPr>
              <a:t>vjesnik</a:t>
            </a:r>
            <a:r>
              <a:rPr lang="en-US" sz="1400" dirty="0">
                <a:latin typeface="Calibri"/>
                <a:ea typeface="Calibri"/>
                <a:cs typeface="Times New Roman"/>
              </a:rPr>
              <a:t>, vol. 30, no. 3, pp. 787–796, 2023.</a:t>
            </a:r>
          </a:p>
          <a:p>
            <a:pPr algn="just"/>
            <a:r>
              <a:rPr lang="en-US" sz="1400" dirty="0">
                <a:latin typeface="Calibri"/>
                <a:ea typeface="Calibri"/>
                <a:cs typeface="Times New Roman"/>
              </a:rPr>
              <a:t>[10] H.-J. Zhu, W. Gu, L.-M. Wang, Z.-C. Xu, and V. S. Sheng, ‘‘Android malware detection based on multi-head squeeze-and-excitation residual network,’’ </a:t>
            </a:r>
            <a:r>
              <a:rPr lang="en-US" sz="1400" i="1" dirty="0">
                <a:latin typeface="Calibri"/>
                <a:ea typeface="Calibri"/>
                <a:cs typeface="Times New Roman"/>
              </a:rPr>
              <a:t>Expert Syst. Appl.</a:t>
            </a:r>
            <a:r>
              <a:rPr lang="en-US" sz="1400" dirty="0">
                <a:latin typeface="Calibri"/>
                <a:ea typeface="Calibri"/>
                <a:cs typeface="Times New Roman"/>
              </a:rPr>
              <a:t>, vol. 212, Feb. 2023, Art. no. 118705.</a:t>
            </a:r>
          </a:p>
          <a:p>
            <a:pPr algn="just"/>
            <a:endParaRPr lang="en-US" sz="1200" dirty="0">
              <a:latin typeface="Calibri"/>
              <a:ea typeface="Calibri"/>
              <a:cs typeface="Times New Roman"/>
            </a:endParaRPr>
          </a:p>
        </p:txBody>
      </p:sp>
    </p:spTree>
    <p:extLst>
      <p:ext uri="{BB962C8B-B14F-4D97-AF65-F5344CB8AC3E}">
        <p14:creationId xmlns:p14="http://schemas.microsoft.com/office/powerpoint/2010/main" val="286217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AB5125-6198-E04A-424A-CC1FE5307232}"/>
              </a:ext>
            </a:extLst>
          </p:cNvPr>
          <p:cNvPicPr>
            <a:picLocks noChangeAspect="1"/>
          </p:cNvPicPr>
          <p:nvPr/>
        </p:nvPicPr>
        <p:blipFill>
          <a:blip r:embed="rId2">
            <a:duotone>
              <a:schemeClr val="bg2">
                <a:shade val="45000"/>
                <a:satMod val="135000"/>
              </a:schemeClr>
              <a:prstClr val="white"/>
            </a:duotone>
          </a:blip>
          <a:srcRect l="9092" t="16884" r="-7" b="-7"/>
          <a:stretch>
            <a:fill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8187E7-81B2-2572-DCBA-1A3BA7C7AB3E}"/>
              </a:ext>
            </a:extLst>
          </p:cNvPr>
          <p:cNvSpPr>
            <a:spLocks noGrp="1"/>
          </p:cNvSpPr>
          <p:nvPr>
            <p:ph type="title"/>
          </p:nvPr>
        </p:nvSpPr>
        <p:spPr>
          <a:xfrm>
            <a:off x="838200" y="365125"/>
            <a:ext cx="10515600" cy="1325563"/>
          </a:xfrm>
        </p:spPr>
        <p:txBody>
          <a:bodyPr>
            <a:normAutofit/>
          </a:bodyPr>
          <a:lstStyle/>
          <a:p>
            <a:r>
              <a:rPr lang="en-US" dirty="0"/>
              <a:t>OVERVIEW</a:t>
            </a:r>
          </a:p>
        </p:txBody>
      </p:sp>
      <p:graphicFrame>
        <p:nvGraphicFramePr>
          <p:cNvPr id="5" name="Content Placeholder 2">
            <a:extLst>
              <a:ext uri="{FF2B5EF4-FFF2-40B4-BE49-F238E27FC236}">
                <a16:creationId xmlns:a16="http://schemas.microsoft.com/office/drawing/2014/main" id="{422A22C5-F3AA-D5DA-2BEA-32C87B8CBA09}"/>
              </a:ext>
            </a:extLst>
          </p:cNvPr>
          <p:cNvGraphicFramePr>
            <a:graphicFrameLocks noGrp="1"/>
          </p:cNvGraphicFramePr>
          <p:nvPr>
            <p:ph idx="1"/>
            <p:extLst>
              <p:ext uri="{D42A27DB-BD31-4B8C-83A1-F6EECF244321}">
                <p14:modId xmlns:p14="http://schemas.microsoft.com/office/powerpoint/2010/main" val="11748802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1704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13C95E4-DE6D-F395-0990-08F6AF22ABEF}"/>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THANK YOU</a:t>
            </a:r>
          </a:p>
        </p:txBody>
      </p:sp>
      <p:sp>
        <p:nvSpPr>
          <p:cNvPr id="21" name="Rectangle 20">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6634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3B1E5B-1BF6-7EBF-41D7-B79AB4F18EBA}"/>
              </a:ext>
            </a:extLst>
          </p:cNvPr>
          <p:cNvPicPr>
            <a:picLocks noChangeAspect="1"/>
          </p:cNvPicPr>
          <p:nvPr/>
        </p:nvPicPr>
        <p:blipFill>
          <a:blip r:embed="rId2">
            <a:duotone>
              <a:schemeClr val="bg2">
                <a:shade val="45000"/>
                <a:satMod val="135000"/>
              </a:schemeClr>
              <a:prstClr val="white"/>
            </a:duotone>
          </a:blip>
          <a:srcRect t="9092" r="9085" b="-7"/>
          <a:stretch>
            <a:fillRect/>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D8D26B-7124-5E1C-F17F-D5FD44AA34A5}"/>
              </a:ext>
            </a:extLst>
          </p:cNvPr>
          <p:cNvSpPr>
            <a:spLocks noGrp="1"/>
          </p:cNvSpPr>
          <p:nvPr>
            <p:ph type="title"/>
          </p:nvPr>
        </p:nvSpPr>
        <p:spPr>
          <a:xfrm>
            <a:off x="838200" y="365125"/>
            <a:ext cx="10515600" cy="1325563"/>
          </a:xfrm>
        </p:spPr>
        <p:txBody>
          <a:bodyPr>
            <a:normAutofit/>
          </a:bodyPr>
          <a:lstStyle/>
          <a:p>
            <a:r>
              <a:rPr lang="en-US" dirty="0"/>
              <a:t>ABSTRACT</a:t>
            </a:r>
          </a:p>
        </p:txBody>
      </p:sp>
      <p:sp>
        <p:nvSpPr>
          <p:cNvPr id="3" name="Content Placeholder 2">
            <a:extLst>
              <a:ext uri="{FF2B5EF4-FFF2-40B4-BE49-F238E27FC236}">
                <a16:creationId xmlns:a16="http://schemas.microsoft.com/office/drawing/2014/main" id="{40B72789-76B2-2E86-C531-115805CE8D9E}"/>
              </a:ext>
            </a:extLst>
          </p:cNvPr>
          <p:cNvSpPr>
            <a:spLocks noGrp="1"/>
          </p:cNvSpPr>
          <p:nvPr>
            <p:ph idx="1"/>
          </p:nvPr>
        </p:nvSpPr>
        <p:spPr>
          <a:xfrm>
            <a:off x="838200" y="1423059"/>
            <a:ext cx="10515600" cy="4753904"/>
          </a:xfrm>
        </p:spPr>
        <p:txBody>
          <a:bodyPr vert="horz" lIns="91440" tIns="45720" rIns="91440" bIns="45720" rtlCol="0" anchor="t">
            <a:noAutofit/>
          </a:bodyPr>
          <a:lstStyle/>
          <a:p>
            <a:pPr marL="0" indent="0">
              <a:buNone/>
            </a:pPr>
            <a:endParaRPr lang="en-US" sz="1500" b="1">
              <a:latin typeface="Times New Roman"/>
              <a:cs typeface="Times New Roman"/>
            </a:endParaRPr>
          </a:p>
          <a:p>
            <a:r>
              <a:rPr lang="en-US" sz="1800" dirty="0">
                <a:latin typeface="Calisto MT"/>
                <a:ea typeface="Calibri"/>
                <a:cs typeface="Times New Roman"/>
              </a:rPr>
              <a:t>Current technological advancement in computer systems has transformed the lives of humans from real to virtual environments. Malware is unnecessary software that is often utilized to launch cyberattacks. Malware variants are still evolving by using advanced packing and obfuscation methods. These approaches make malware classification and detection more challenging. New techniques that are different from conventional systems should be utilized for effectively combating new malware variants. Machine learning (ML) methods are ineffective in identifying all complex and new malware variants. The deep learning (DL) method can be a promising solution to detect all malware variants. This paper presents an Automated Android Malware Detection using Optimal Ensemble Learning Approach for Cybersecurity (AAMD-OELAC) technique. The major aim of the AAMD-OELAC technique lies in the automated classification and identification of Android malware. To achieve this, the AAMD-OELAC technique performs data preprocessing at the preliminary stage. For the Android malware detection process, the AAMD-OELAC technique follows an ensemble learning process using </a:t>
            </a:r>
            <a:r>
              <a:rPr lang="en-US" sz="1800" err="1">
                <a:latin typeface="Calisto MT"/>
                <a:ea typeface="Calibri"/>
                <a:cs typeface="Times New Roman"/>
              </a:rPr>
              <a:t>threeMLmodels</a:t>
            </a:r>
            <a:r>
              <a:rPr lang="en-US" sz="1800" dirty="0">
                <a:latin typeface="Calisto MT"/>
                <a:ea typeface="Calibri"/>
                <a:cs typeface="Times New Roman"/>
              </a:rPr>
              <a:t>, namely Least Square </a:t>
            </a:r>
            <a:r>
              <a:rPr lang="en-US" sz="1800" err="1">
                <a:latin typeface="Calisto MT"/>
                <a:ea typeface="Calibri"/>
                <a:cs typeface="Times New Roman"/>
              </a:rPr>
              <a:t>SupportVector</a:t>
            </a:r>
            <a:r>
              <a:rPr lang="en-US" sz="1800" dirty="0">
                <a:latin typeface="Calisto MT"/>
                <a:ea typeface="Calibri"/>
                <a:cs typeface="Times New Roman"/>
              </a:rPr>
              <a:t> Machine (LS-SVM), kernel extreme learning machine (KELM), and Regularized random vector functional link neural network (RRVFLN). Finally, the hunter-prey optimization (HPO) approach is exploited for the optimal parameter tuning of the three DL models, and it helps accomplish improved malware detection results. To denote the supremacy of the AAMD-OELAC method, a comprehensive experimental analysis is conducted. The simulation results portrayed the supremacy of the AAMD-OELAC technique over other existing approaches.</a:t>
            </a:r>
          </a:p>
          <a:p>
            <a:endParaRPr lang="en-US" sz="1500"/>
          </a:p>
        </p:txBody>
      </p:sp>
    </p:spTree>
    <p:extLst>
      <p:ext uri="{BB962C8B-B14F-4D97-AF65-F5344CB8AC3E}">
        <p14:creationId xmlns:p14="http://schemas.microsoft.com/office/powerpoint/2010/main" val="2234266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AC161D-6D39-883F-F0FA-535C2AD88C6A}"/>
              </a:ext>
            </a:extLst>
          </p:cNvPr>
          <p:cNvSpPr>
            <a:spLocks noGrp="1"/>
          </p:cNvSpPr>
          <p:nvPr>
            <p:ph type="title"/>
          </p:nvPr>
        </p:nvSpPr>
        <p:spPr>
          <a:xfrm>
            <a:off x="466722" y="586855"/>
            <a:ext cx="3201366" cy="3387497"/>
          </a:xfrm>
        </p:spPr>
        <p:txBody>
          <a:bodyPr anchor="b">
            <a:normAutofit/>
          </a:bodyPr>
          <a:lstStyle/>
          <a:p>
            <a:pPr algn="r"/>
            <a:r>
              <a:rPr lang="en-US" sz="3400">
                <a:solidFill>
                  <a:srgbClr val="FFFFFF"/>
                </a:solidFill>
              </a:rPr>
              <a:t>INTRODUCTION</a:t>
            </a:r>
          </a:p>
        </p:txBody>
      </p:sp>
      <p:sp>
        <p:nvSpPr>
          <p:cNvPr id="3" name="Content Placeholder 2">
            <a:extLst>
              <a:ext uri="{FF2B5EF4-FFF2-40B4-BE49-F238E27FC236}">
                <a16:creationId xmlns:a16="http://schemas.microsoft.com/office/drawing/2014/main" id="{F9B6367F-B22B-CD2E-D74A-1FD38207E4ED}"/>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buNone/>
            </a:pPr>
            <a:r>
              <a:rPr lang="en-US" sz="1700" b="1">
                <a:ea typeface="+mn-lt"/>
                <a:cs typeface="+mn-lt"/>
              </a:rPr>
              <a:t>Background</a:t>
            </a:r>
            <a:endParaRPr lang="en-US" sz="1700"/>
          </a:p>
          <a:p>
            <a:r>
              <a:rPr lang="en-US" sz="1700">
                <a:ea typeface="+mn-lt"/>
                <a:cs typeface="+mn-lt"/>
              </a:rPr>
              <a:t>Cybersecurity threats from Android malware are increasing due to Android's dominance and evolving evasion techniques.</a:t>
            </a:r>
            <a:endParaRPr lang="en-US" sz="1700"/>
          </a:p>
          <a:p>
            <a:r>
              <a:rPr lang="en-US" sz="1700">
                <a:ea typeface="+mn-lt"/>
                <a:cs typeface="+mn-lt"/>
              </a:rPr>
              <a:t>Traditional detection methods (Static &amp; Dynamic Analysis) face limitations like code obfuscation and runtime complexity.</a:t>
            </a:r>
            <a:endParaRPr lang="en-US" sz="1700"/>
          </a:p>
          <a:p>
            <a:pPr marL="0" indent="0">
              <a:buNone/>
            </a:pPr>
            <a:r>
              <a:rPr lang="en-US" sz="1700" b="1">
                <a:ea typeface="+mn-lt"/>
                <a:cs typeface="+mn-lt"/>
              </a:rPr>
              <a:t>Objective: Introduce AAMD-OELAC</a:t>
            </a:r>
            <a:r>
              <a:rPr lang="en-US" sz="1700">
                <a:ea typeface="+mn-lt"/>
                <a:cs typeface="+mn-lt"/>
              </a:rPr>
              <a:t>: an intelligent malware detection approach combining data preprocessing, ensemble machine learning, and hyperparameter optimization.</a:t>
            </a:r>
            <a:endParaRPr lang="en-US" sz="1700"/>
          </a:p>
          <a:p>
            <a:pPr marL="0" indent="0">
              <a:buNone/>
            </a:pPr>
            <a:r>
              <a:rPr lang="en-US" sz="1700" b="1">
                <a:ea typeface="+mn-lt"/>
                <a:cs typeface="+mn-lt"/>
              </a:rPr>
              <a:t>Core Components</a:t>
            </a:r>
            <a:endParaRPr lang="en-US" sz="1700"/>
          </a:p>
          <a:p>
            <a:r>
              <a:rPr lang="en-US" sz="1700" b="1">
                <a:ea typeface="+mn-lt"/>
                <a:cs typeface="+mn-lt"/>
              </a:rPr>
              <a:t>Ensemble Learning</a:t>
            </a:r>
            <a:r>
              <a:rPr lang="en-US" sz="1700">
                <a:ea typeface="+mn-lt"/>
                <a:cs typeface="+mn-lt"/>
              </a:rPr>
              <a:t>: Combines </a:t>
            </a:r>
            <a:r>
              <a:rPr lang="en-US" sz="1700" b="1">
                <a:ea typeface="+mn-lt"/>
                <a:cs typeface="+mn-lt"/>
              </a:rPr>
              <a:t>LS-SVM</a:t>
            </a:r>
            <a:r>
              <a:rPr lang="en-US" sz="1700">
                <a:ea typeface="+mn-lt"/>
                <a:cs typeface="+mn-lt"/>
              </a:rPr>
              <a:t>, </a:t>
            </a:r>
            <a:r>
              <a:rPr lang="en-US" sz="1700" b="1">
                <a:ea typeface="+mn-lt"/>
                <a:cs typeface="+mn-lt"/>
              </a:rPr>
              <a:t>KELM</a:t>
            </a:r>
            <a:r>
              <a:rPr lang="en-US" sz="1700">
                <a:ea typeface="+mn-lt"/>
                <a:cs typeface="+mn-lt"/>
              </a:rPr>
              <a:t>, and </a:t>
            </a:r>
            <a:r>
              <a:rPr lang="en-US" sz="1700" b="1">
                <a:ea typeface="+mn-lt"/>
                <a:cs typeface="+mn-lt"/>
              </a:rPr>
              <a:t>RRVFLN</a:t>
            </a:r>
            <a:r>
              <a:rPr lang="en-US" sz="1700">
                <a:ea typeface="+mn-lt"/>
                <a:cs typeface="+mn-lt"/>
              </a:rPr>
              <a:t> classifiers.</a:t>
            </a:r>
            <a:endParaRPr lang="en-US" sz="1700"/>
          </a:p>
          <a:p>
            <a:r>
              <a:rPr lang="en-US" sz="1700" b="1">
                <a:ea typeface="+mn-lt"/>
                <a:cs typeface="+mn-lt"/>
              </a:rPr>
              <a:t>Hunter-Prey Optimization (HPO)</a:t>
            </a:r>
            <a:r>
              <a:rPr lang="en-US" sz="1700">
                <a:ea typeface="+mn-lt"/>
                <a:cs typeface="+mn-lt"/>
              </a:rPr>
              <a:t>: Fine-tunes model parameters for optimal performance.</a:t>
            </a:r>
            <a:endParaRPr lang="en-US" sz="1700"/>
          </a:p>
          <a:p>
            <a:pPr marL="0" indent="0">
              <a:buNone/>
            </a:pPr>
            <a:r>
              <a:rPr lang="en-US" sz="1700" b="1">
                <a:ea typeface="+mn-lt"/>
                <a:cs typeface="+mn-lt"/>
              </a:rPr>
              <a:t>Key Contributions</a:t>
            </a:r>
            <a:endParaRPr lang="en-US" sz="1700"/>
          </a:p>
          <a:p>
            <a:r>
              <a:rPr lang="en-US" sz="1700">
                <a:ea typeface="+mn-lt"/>
                <a:cs typeface="+mn-lt"/>
              </a:rPr>
              <a:t>Novel ensemble approach for Android malware detection.</a:t>
            </a:r>
            <a:endParaRPr lang="en-US" sz="1700"/>
          </a:p>
          <a:p>
            <a:r>
              <a:rPr lang="en-US" sz="1700">
                <a:ea typeface="+mn-lt"/>
                <a:cs typeface="+mn-lt"/>
              </a:rPr>
              <a:t>Enhanced accuracy via optimized multi-model strategy.</a:t>
            </a:r>
            <a:endParaRPr lang="en-US" sz="1700"/>
          </a:p>
          <a:p>
            <a:r>
              <a:rPr lang="en-US" sz="1700">
                <a:ea typeface="+mn-lt"/>
                <a:cs typeface="+mn-lt"/>
              </a:rPr>
              <a:t>Efficient detection of malicious patterns in APK files.</a:t>
            </a:r>
            <a:endParaRPr lang="en-US" sz="1700"/>
          </a:p>
          <a:p>
            <a:endParaRPr lang="en-US" sz="1700"/>
          </a:p>
        </p:txBody>
      </p:sp>
    </p:spTree>
    <p:extLst>
      <p:ext uri="{BB962C8B-B14F-4D97-AF65-F5344CB8AC3E}">
        <p14:creationId xmlns:p14="http://schemas.microsoft.com/office/powerpoint/2010/main" val="40045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2D92DD-D316-4384-C1EA-85CF2648DFF5}"/>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EXISTING &amp; PROPOSED SYSTEMS:</a:t>
            </a:r>
          </a:p>
        </p:txBody>
      </p:sp>
      <p:sp>
        <p:nvSpPr>
          <p:cNvPr id="3" name="Content Placeholder 2">
            <a:extLst>
              <a:ext uri="{FF2B5EF4-FFF2-40B4-BE49-F238E27FC236}">
                <a16:creationId xmlns:a16="http://schemas.microsoft.com/office/drawing/2014/main" id="{F2F44994-26B0-5839-9128-B31517ED7B64}"/>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buNone/>
            </a:pPr>
            <a:r>
              <a:rPr lang="en-US" sz="2000" b="1">
                <a:ea typeface="+mn-lt"/>
                <a:cs typeface="+mn-lt"/>
              </a:rPr>
              <a:t>Existing Systems </a:t>
            </a:r>
            <a:endParaRPr lang="en-US" sz="2000"/>
          </a:p>
          <a:p>
            <a:pPr marL="0" indent="0">
              <a:buNone/>
            </a:pPr>
            <a:r>
              <a:rPr lang="en-US" sz="2000" b="1">
                <a:ea typeface="+mn-lt"/>
                <a:cs typeface="+mn-lt"/>
              </a:rPr>
              <a:t>Techniques</a:t>
            </a:r>
            <a:r>
              <a:rPr lang="en-US" sz="2000">
                <a:ea typeface="+mn-lt"/>
                <a:cs typeface="+mn-lt"/>
              </a:rPr>
              <a:t>: DL with PE images, CNN with API call graphs, LSTM, multi-view DL, DAE-CNN, EfficientNet-B4, PIndroid, GA-optimized models.</a:t>
            </a:r>
            <a:endParaRPr lang="en-US" sz="2000"/>
          </a:p>
          <a:p>
            <a:pPr marL="0" indent="0">
              <a:buNone/>
            </a:pPr>
            <a:r>
              <a:rPr lang="en-US" sz="2000" b="1">
                <a:ea typeface="+mn-lt"/>
                <a:cs typeface="+mn-lt"/>
              </a:rPr>
              <a:t>Challenges</a:t>
            </a:r>
            <a:r>
              <a:rPr lang="en-US" sz="2000">
                <a:ea typeface="+mn-lt"/>
                <a:cs typeface="+mn-lt"/>
              </a:rPr>
              <a:t>:</a:t>
            </a:r>
            <a:br>
              <a:rPr lang="en-US" sz="2000">
                <a:ea typeface="+mn-lt"/>
                <a:cs typeface="+mn-lt"/>
              </a:rPr>
            </a:br>
            <a:r>
              <a:rPr lang="en-US" sz="2000">
                <a:ea typeface="+mn-lt"/>
                <a:cs typeface="+mn-lt"/>
              </a:rPr>
              <a:t> • Struggle with complex, high-dimensional data</a:t>
            </a:r>
            <a:br>
              <a:rPr lang="en-US" sz="2000">
                <a:ea typeface="+mn-lt"/>
                <a:cs typeface="+mn-lt"/>
              </a:rPr>
            </a:br>
            <a:r>
              <a:rPr lang="en-US" sz="2000">
                <a:ea typeface="+mn-lt"/>
                <a:cs typeface="+mn-lt"/>
              </a:rPr>
              <a:t> • Require large, accurately labeled datasets</a:t>
            </a:r>
            <a:br>
              <a:rPr lang="en-US" sz="2000">
                <a:ea typeface="+mn-lt"/>
                <a:cs typeface="+mn-lt"/>
              </a:rPr>
            </a:br>
            <a:r>
              <a:rPr lang="en-US" sz="2000">
                <a:ea typeface="+mn-lt"/>
                <a:cs typeface="+mn-lt"/>
              </a:rPr>
              <a:t> • Inconsistent detection of new/obfuscated malware</a:t>
            </a:r>
            <a:endParaRPr lang="en-US" sz="2000"/>
          </a:p>
          <a:p>
            <a:pPr marL="0" indent="0">
              <a:buNone/>
            </a:pPr>
            <a:r>
              <a:rPr lang="en-US" sz="2000" b="1">
                <a:ea typeface="+mn-lt"/>
                <a:cs typeface="+mn-lt"/>
              </a:rPr>
              <a:t>Proposed System – AAMD-OELAC</a:t>
            </a:r>
            <a:br>
              <a:rPr lang="en-US" sz="2000" b="1">
                <a:ea typeface="+mn-lt"/>
                <a:cs typeface="+mn-lt"/>
              </a:rPr>
            </a:br>
            <a:r>
              <a:rPr lang="en-US" sz="2000" b="1">
                <a:ea typeface="+mn-lt"/>
                <a:cs typeface="+mn-lt"/>
              </a:rPr>
              <a:t> Steps</a:t>
            </a:r>
            <a:r>
              <a:rPr lang="en-US" sz="2000">
                <a:ea typeface="+mn-lt"/>
                <a:cs typeface="+mn-lt"/>
              </a:rPr>
              <a:t>:</a:t>
            </a:r>
            <a:br>
              <a:rPr lang="en-US" sz="2000">
                <a:ea typeface="+mn-lt"/>
                <a:cs typeface="+mn-lt"/>
              </a:rPr>
            </a:br>
            <a:r>
              <a:rPr lang="en-US" sz="2000">
                <a:ea typeface="+mn-lt"/>
                <a:cs typeface="+mn-lt"/>
              </a:rPr>
              <a:t> • Data preprocessing</a:t>
            </a:r>
            <a:br>
              <a:rPr lang="en-US" sz="2000">
                <a:ea typeface="+mn-lt"/>
                <a:cs typeface="+mn-lt"/>
              </a:rPr>
            </a:br>
            <a:r>
              <a:rPr lang="en-US" sz="2000">
                <a:ea typeface="+mn-lt"/>
                <a:cs typeface="+mn-lt"/>
              </a:rPr>
              <a:t> • Ensemble of </a:t>
            </a:r>
            <a:r>
              <a:rPr lang="en-US" sz="2000" b="1">
                <a:ea typeface="+mn-lt"/>
                <a:cs typeface="+mn-lt"/>
              </a:rPr>
              <a:t>LS-SVM</a:t>
            </a:r>
            <a:r>
              <a:rPr lang="en-US" sz="2000">
                <a:ea typeface="+mn-lt"/>
                <a:cs typeface="+mn-lt"/>
              </a:rPr>
              <a:t>, </a:t>
            </a:r>
            <a:r>
              <a:rPr lang="en-US" sz="2000" b="1">
                <a:ea typeface="+mn-lt"/>
                <a:cs typeface="+mn-lt"/>
              </a:rPr>
              <a:t>KELM</a:t>
            </a:r>
            <a:r>
              <a:rPr lang="en-US" sz="2000">
                <a:ea typeface="+mn-lt"/>
                <a:cs typeface="+mn-lt"/>
              </a:rPr>
              <a:t>, and </a:t>
            </a:r>
            <a:r>
              <a:rPr lang="en-US" sz="2000" b="1">
                <a:ea typeface="+mn-lt"/>
                <a:cs typeface="+mn-lt"/>
              </a:rPr>
              <a:t>RRVFLN</a:t>
            </a:r>
            <a:r>
              <a:rPr lang="en-US" sz="2000">
                <a:ea typeface="+mn-lt"/>
                <a:cs typeface="+mn-lt"/>
              </a:rPr>
              <a:t> classifiers</a:t>
            </a:r>
            <a:br>
              <a:rPr lang="en-US" sz="2000">
                <a:ea typeface="+mn-lt"/>
                <a:cs typeface="+mn-lt"/>
              </a:rPr>
            </a:br>
            <a:r>
              <a:rPr lang="en-US" sz="2000">
                <a:ea typeface="+mn-lt"/>
                <a:cs typeface="+mn-lt"/>
              </a:rPr>
              <a:t> • </a:t>
            </a:r>
            <a:r>
              <a:rPr lang="en-US" sz="2000" b="1">
                <a:ea typeface="+mn-lt"/>
                <a:cs typeface="+mn-lt"/>
              </a:rPr>
              <a:t>Hunter-Prey Optimization (HPO)</a:t>
            </a:r>
            <a:r>
              <a:rPr lang="en-US" sz="2000">
                <a:ea typeface="+mn-lt"/>
                <a:cs typeface="+mn-lt"/>
              </a:rPr>
              <a:t> for hyperparameter tuning</a:t>
            </a:r>
            <a:endParaRPr lang="en-US" sz="2000"/>
          </a:p>
          <a:p>
            <a:pPr marL="0" indent="0">
              <a:buNone/>
            </a:pPr>
            <a:r>
              <a:rPr lang="en-US" sz="2000" b="1">
                <a:ea typeface="+mn-lt"/>
                <a:cs typeface="+mn-lt"/>
              </a:rPr>
              <a:t>Benefits</a:t>
            </a:r>
            <a:r>
              <a:rPr lang="en-US" sz="2000">
                <a:ea typeface="+mn-lt"/>
                <a:cs typeface="+mn-lt"/>
              </a:rPr>
              <a:t>:</a:t>
            </a:r>
            <a:br>
              <a:rPr lang="en-US" sz="2000">
                <a:ea typeface="+mn-lt"/>
                <a:cs typeface="+mn-lt"/>
              </a:rPr>
            </a:br>
            <a:r>
              <a:rPr lang="en-US" sz="2000">
                <a:ea typeface="+mn-lt"/>
                <a:cs typeface="+mn-lt"/>
              </a:rPr>
              <a:t>   Improved detection accuracy</a:t>
            </a:r>
            <a:br>
              <a:rPr lang="en-US" sz="2000">
                <a:ea typeface="+mn-lt"/>
                <a:cs typeface="+mn-lt"/>
              </a:rPr>
            </a:br>
            <a:r>
              <a:rPr lang="en-US" sz="2000">
                <a:ea typeface="+mn-lt"/>
                <a:cs typeface="+mn-lt"/>
              </a:rPr>
              <a:t>   Efficient handling of complex malware patterns</a:t>
            </a:r>
            <a:br>
              <a:rPr lang="en-US" sz="2000">
                <a:ea typeface="+mn-lt"/>
                <a:cs typeface="+mn-lt"/>
              </a:rPr>
            </a:br>
            <a:r>
              <a:rPr lang="en-US" sz="2000">
                <a:ea typeface="+mn-lt"/>
                <a:cs typeface="+mn-lt"/>
              </a:rPr>
              <a:t>   First-of-its-kind intelligent ensemble framework</a:t>
            </a:r>
            <a:endParaRPr lang="en-US" sz="2000"/>
          </a:p>
          <a:p>
            <a:endParaRPr lang="en-US" sz="2000"/>
          </a:p>
        </p:txBody>
      </p:sp>
    </p:spTree>
    <p:extLst>
      <p:ext uri="{BB962C8B-B14F-4D97-AF65-F5344CB8AC3E}">
        <p14:creationId xmlns:p14="http://schemas.microsoft.com/office/powerpoint/2010/main" val="922851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CF66DB-F400-E278-DA50-DF8A8E861858}"/>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LITERATURE SURVEY:</a:t>
            </a:r>
          </a:p>
        </p:txBody>
      </p:sp>
      <p:sp>
        <p:nvSpPr>
          <p:cNvPr id="3" name="Content Placeholder 2">
            <a:extLst>
              <a:ext uri="{FF2B5EF4-FFF2-40B4-BE49-F238E27FC236}">
                <a16:creationId xmlns:a16="http://schemas.microsoft.com/office/drawing/2014/main" id="{443B2877-B38D-0ED9-7007-D30851D683DA}"/>
              </a:ext>
            </a:extLst>
          </p:cNvPr>
          <p:cNvSpPr>
            <a:spLocks noGrp="1"/>
          </p:cNvSpPr>
          <p:nvPr>
            <p:ph idx="1"/>
          </p:nvPr>
        </p:nvSpPr>
        <p:spPr>
          <a:xfrm>
            <a:off x="4810259" y="1098329"/>
            <a:ext cx="6555347" cy="5232896"/>
          </a:xfrm>
        </p:spPr>
        <p:txBody>
          <a:bodyPr vert="horz" lIns="91440" tIns="45720" rIns="91440" bIns="45720" rtlCol="0" anchor="ctr">
            <a:noAutofit/>
          </a:bodyPr>
          <a:lstStyle/>
          <a:p>
            <a:pPr marL="0" indent="0">
              <a:buNone/>
            </a:pPr>
            <a:r>
              <a:rPr lang="en-US" sz="1400" b="1" dirty="0"/>
              <a:t>1. Adversarial Learning-Based Detection &amp; Defense</a:t>
            </a:r>
            <a:endParaRPr lang="en-US" sz="1400" dirty="0"/>
          </a:p>
          <a:p>
            <a:r>
              <a:rPr lang="en-US" sz="1400" b="1" dirty="0">
                <a:ea typeface="+mn-lt"/>
                <a:cs typeface="+mn-lt"/>
              </a:rPr>
              <a:t>Study</a:t>
            </a:r>
            <a:r>
              <a:rPr lang="en-US" sz="1400" dirty="0">
                <a:ea typeface="+mn-lt"/>
                <a:cs typeface="+mn-lt"/>
              </a:rPr>
              <a:t>: </a:t>
            </a:r>
            <a:r>
              <a:rPr lang="en-US" sz="1400" i="1" dirty="0">
                <a:ea typeface="+mn-lt"/>
                <a:cs typeface="+mn-lt"/>
              </a:rPr>
              <a:t>Adversarial superiority in Android malware detection</a:t>
            </a:r>
            <a:endParaRPr lang="en-US" sz="1400" dirty="0"/>
          </a:p>
          <a:p>
            <a:r>
              <a:rPr lang="en-US" sz="1400" b="1" dirty="0">
                <a:ea typeface="+mn-lt"/>
                <a:cs typeface="+mn-lt"/>
              </a:rPr>
              <a:t>Contribution</a:t>
            </a:r>
            <a:r>
              <a:rPr lang="en-US" sz="1400" dirty="0">
                <a:ea typeface="+mn-lt"/>
                <a:cs typeface="+mn-lt"/>
              </a:rPr>
              <a:t>: Evaluated 36 ML models using reinforcement learning (TRPO &amp; PPO) to perform evasion attacks with ~96% success rate.</a:t>
            </a:r>
            <a:endParaRPr lang="en-US" sz="1400" dirty="0"/>
          </a:p>
          <a:p>
            <a:r>
              <a:rPr lang="en-US" sz="1400" b="1" dirty="0">
                <a:ea typeface="+mn-lt"/>
                <a:cs typeface="+mn-lt"/>
              </a:rPr>
              <a:t>Defense</a:t>
            </a:r>
            <a:r>
              <a:rPr lang="en-US" sz="1400" dirty="0">
                <a:ea typeface="+mn-lt"/>
                <a:cs typeface="+mn-lt"/>
              </a:rPr>
              <a:t>: Proposed </a:t>
            </a:r>
            <a:r>
              <a:rPr lang="en-US" sz="1400" b="1" err="1">
                <a:ea typeface="+mn-lt"/>
                <a:cs typeface="+mn-lt"/>
              </a:rPr>
              <a:t>MalVPatch</a:t>
            </a:r>
            <a:r>
              <a:rPr lang="en-US" sz="1400" dirty="0">
                <a:ea typeface="+mn-lt"/>
                <a:cs typeface="+mn-lt"/>
              </a:rPr>
              <a:t>, enhancing adversarial robustness and improving model accuracy post-attack.</a:t>
            </a:r>
            <a:endParaRPr lang="en-US" sz="1400" dirty="0"/>
          </a:p>
          <a:p>
            <a:pPr marL="0" indent="0">
              <a:buNone/>
            </a:pPr>
            <a:r>
              <a:rPr lang="en-US" sz="1400" b="1" dirty="0"/>
              <a:t>2. Hybrid Static-Dynamic Analysis</a:t>
            </a:r>
            <a:endParaRPr lang="en-US" sz="1400" dirty="0"/>
          </a:p>
          <a:p>
            <a:r>
              <a:rPr lang="en-US" sz="1400" b="1" dirty="0">
                <a:ea typeface="+mn-lt"/>
                <a:cs typeface="+mn-lt"/>
              </a:rPr>
              <a:t>Study</a:t>
            </a:r>
            <a:r>
              <a:rPr lang="en-US" sz="1400" dirty="0">
                <a:ea typeface="+mn-lt"/>
                <a:cs typeface="+mn-lt"/>
              </a:rPr>
              <a:t>: </a:t>
            </a:r>
            <a:r>
              <a:rPr lang="en-US" sz="1400" i="1" dirty="0">
                <a:ea typeface="+mn-lt"/>
                <a:cs typeface="+mn-lt"/>
              </a:rPr>
              <a:t>You are what the permissions told me!</a:t>
            </a:r>
            <a:endParaRPr lang="en-US" sz="1400" dirty="0"/>
          </a:p>
          <a:p>
            <a:r>
              <a:rPr lang="en-US" sz="1400" b="1" dirty="0">
                <a:ea typeface="+mn-lt"/>
                <a:cs typeface="+mn-lt"/>
              </a:rPr>
              <a:t>Contribution</a:t>
            </a:r>
            <a:r>
              <a:rPr lang="en-US" sz="1400" dirty="0">
                <a:ea typeface="+mn-lt"/>
                <a:cs typeface="+mn-lt"/>
              </a:rPr>
              <a:t>: Combined </a:t>
            </a:r>
            <a:r>
              <a:rPr lang="en-US" sz="1400" b="1" dirty="0">
                <a:ea typeface="+mn-lt"/>
                <a:cs typeface="+mn-lt"/>
              </a:rPr>
              <a:t>static (permissions)</a:t>
            </a:r>
            <a:r>
              <a:rPr lang="en-US" sz="1400" dirty="0">
                <a:ea typeface="+mn-lt"/>
                <a:cs typeface="+mn-lt"/>
              </a:rPr>
              <a:t> and </a:t>
            </a:r>
            <a:r>
              <a:rPr lang="en-US" sz="1400" b="1" dirty="0">
                <a:ea typeface="+mn-lt"/>
                <a:cs typeface="+mn-lt"/>
              </a:rPr>
              <a:t>dynamic (heap analysis)</a:t>
            </a:r>
            <a:r>
              <a:rPr lang="en-US" sz="1400" dirty="0">
                <a:ea typeface="+mn-lt"/>
                <a:cs typeface="+mn-lt"/>
              </a:rPr>
              <a:t> features using an improved DAMBA classifier.</a:t>
            </a:r>
            <a:endParaRPr lang="en-US" sz="1400" dirty="0"/>
          </a:p>
          <a:p>
            <a:r>
              <a:rPr lang="en-US" sz="1400" b="1" dirty="0">
                <a:ea typeface="+mn-lt"/>
                <a:cs typeface="+mn-lt"/>
              </a:rPr>
              <a:t>Result</a:t>
            </a:r>
            <a:r>
              <a:rPr lang="en-US" sz="1400" dirty="0">
                <a:ea typeface="+mn-lt"/>
                <a:cs typeface="+mn-lt"/>
              </a:rPr>
              <a:t>: Achieved </a:t>
            </a:r>
            <a:r>
              <a:rPr lang="en-US" sz="1400" b="1" dirty="0">
                <a:ea typeface="+mn-lt"/>
                <a:cs typeface="+mn-lt"/>
              </a:rPr>
              <a:t>97.5% F1-score</a:t>
            </a:r>
            <a:r>
              <a:rPr lang="en-US" sz="1400" dirty="0">
                <a:ea typeface="+mn-lt"/>
                <a:cs typeface="+mn-lt"/>
              </a:rPr>
              <a:t> with strong resistance to obfuscation and permission misuse.</a:t>
            </a:r>
            <a:endParaRPr lang="en-US" sz="1400" dirty="0"/>
          </a:p>
          <a:p>
            <a:pPr marL="0" indent="0">
              <a:buNone/>
            </a:pPr>
            <a:r>
              <a:rPr lang="en-US" sz="1400" b="1" dirty="0"/>
              <a:t>3. Metaheuristic + Deep Learning Approach</a:t>
            </a:r>
            <a:endParaRPr lang="en-US" sz="1400" dirty="0"/>
          </a:p>
          <a:p>
            <a:r>
              <a:rPr lang="en-US" sz="1400" b="1" dirty="0">
                <a:ea typeface="+mn-lt"/>
                <a:cs typeface="+mn-lt"/>
              </a:rPr>
              <a:t>Study</a:t>
            </a:r>
            <a:r>
              <a:rPr lang="en-US" sz="1400" dirty="0">
                <a:ea typeface="+mn-lt"/>
                <a:cs typeface="+mn-lt"/>
              </a:rPr>
              <a:t>: </a:t>
            </a:r>
            <a:r>
              <a:rPr lang="en-US" sz="1400" i="1" dirty="0">
                <a:ea typeface="+mn-lt"/>
                <a:cs typeface="+mn-lt"/>
              </a:rPr>
              <a:t>Metaheuristics with deep learning for malware detection</a:t>
            </a:r>
            <a:endParaRPr lang="en-US" sz="1400" dirty="0"/>
          </a:p>
          <a:p>
            <a:r>
              <a:rPr lang="en-US" sz="1400" b="1" dirty="0">
                <a:ea typeface="+mn-lt"/>
                <a:cs typeface="+mn-lt"/>
              </a:rPr>
              <a:t>Technique</a:t>
            </a:r>
            <a:r>
              <a:rPr lang="en-US" sz="1400" dirty="0">
                <a:ea typeface="+mn-lt"/>
                <a:cs typeface="+mn-lt"/>
              </a:rPr>
              <a:t>: Rock Hyrax Swarm Optimization (RHSO) for feature selection + ARAE deep model.</a:t>
            </a:r>
            <a:endParaRPr lang="en-US" sz="1400" dirty="0"/>
          </a:p>
          <a:p>
            <a:r>
              <a:rPr lang="en-US" sz="1400" b="1" dirty="0">
                <a:ea typeface="+mn-lt"/>
                <a:cs typeface="+mn-lt"/>
              </a:rPr>
              <a:t>Performance</a:t>
            </a:r>
            <a:r>
              <a:rPr lang="en-US" sz="1400" dirty="0">
                <a:ea typeface="+mn-lt"/>
                <a:cs typeface="+mn-lt"/>
              </a:rPr>
              <a:t>: Reached </a:t>
            </a:r>
            <a:r>
              <a:rPr lang="en-US" sz="1400" b="1" dirty="0">
                <a:ea typeface="+mn-lt"/>
                <a:cs typeface="+mn-lt"/>
              </a:rPr>
              <a:t>99.05% accuracy</a:t>
            </a:r>
            <a:r>
              <a:rPr lang="en-US" sz="1400" dirty="0">
                <a:ea typeface="+mn-lt"/>
                <a:cs typeface="+mn-lt"/>
              </a:rPr>
              <a:t> on Andro-</a:t>
            </a:r>
            <a:r>
              <a:rPr lang="en-US" sz="1400" err="1">
                <a:ea typeface="+mn-lt"/>
                <a:cs typeface="+mn-lt"/>
              </a:rPr>
              <a:t>AutoPsy</a:t>
            </a:r>
            <a:r>
              <a:rPr lang="en-US" sz="1400" dirty="0">
                <a:ea typeface="+mn-lt"/>
                <a:cs typeface="+mn-lt"/>
              </a:rPr>
              <a:t> dataset.</a:t>
            </a:r>
            <a:endParaRPr lang="en-US" sz="1400" dirty="0"/>
          </a:p>
          <a:p>
            <a:pPr marL="0" indent="0">
              <a:buNone/>
            </a:pPr>
            <a:r>
              <a:rPr lang="en-US" sz="1400" b="1" dirty="0"/>
              <a:t>4. Static Analysis with New Feature Engineering</a:t>
            </a:r>
            <a:endParaRPr lang="en-US" sz="1400" dirty="0"/>
          </a:p>
          <a:p>
            <a:r>
              <a:rPr lang="en-US" sz="1400" b="1" dirty="0">
                <a:ea typeface="+mn-lt"/>
                <a:cs typeface="+mn-lt"/>
              </a:rPr>
              <a:t>Study</a:t>
            </a:r>
            <a:r>
              <a:rPr lang="en-US" sz="1400" dirty="0">
                <a:ea typeface="+mn-lt"/>
                <a:cs typeface="+mn-lt"/>
              </a:rPr>
              <a:t>: </a:t>
            </a:r>
            <a:r>
              <a:rPr lang="en-US" sz="1400" i="1" dirty="0">
                <a:ea typeface="+mn-lt"/>
                <a:cs typeface="+mn-lt"/>
              </a:rPr>
              <a:t>Automatic Android malware detection using static analysis and DL</a:t>
            </a:r>
            <a:endParaRPr lang="en-US" sz="1400" dirty="0"/>
          </a:p>
          <a:p>
            <a:r>
              <a:rPr lang="en-US" sz="1400" b="1" dirty="0">
                <a:ea typeface="+mn-lt"/>
                <a:cs typeface="+mn-lt"/>
              </a:rPr>
              <a:t>Method</a:t>
            </a:r>
            <a:r>
              <a:rPr lang="en-US" sz="1400" dirty="0">
                <a:ea typeface="+mn-lt"/>
                <a:cs typeface="+mn-lt"/>
              </a:rPr>
              <a:t>: Developed new static features and a functional API-based DL model.</a:t>
            </a:r>
            <a:endParaRPr lang="en-US" sz="1400" dirty="0"/>
          </a:p>
          <a:p>
            <a:r>
              <a:rPr lang="en-US" sz="1400" b="1" dirty="0">
                <a:ea typeface="+mn-lt"/>
                <a:cs typeface="+mn-lt"/>
              </a:rPr>
              <a:t>Results</a:t>
            </a:r>
            <a:r>
              <a:rPr lang="en-US" sz="1400" dirty="0">
                <a:ea typeface="+mn-lt"/>
                <a:cs typeface="+mn-lt"/>
              </a:rPr>
              <a:t>: </a:t>
            </a:r>
            <a:r>
              <a:rPr lang="en-US" sz="1400" b="1" dirty="0">
                <a:ea typeface="+mn-lt"/>
                <a:cs typeface="+mn-lt"/>
              </a:rPr>
              <a:t>99.5% F1-score</a:t>
            </a:r>
            <a:r>
              <a:rPr lang="en-US" sz="1400" dirty="0">
                <a:ea typeface="+mn-lt"/>
                <a:cs typeface="+mn-lt"/>
              </a:rPr>
              <a:t> (binary classification) and </a:t>
            </a:r>
            <a:r>
              <a:rPr lang="en-US" sz="1400" b="1" dirty="0">
                <a:ea typeface="+mn-lt"/>
                <a:cs typeface="+mn-lt"/>
              </a:rPr>
              <a:t>97%</a:t>
            </a:r>
            <a:r>
              <a:rPr lang="en-US" sz="1400" dirty="0">
                <a:ea typeface="+mn-lt"/>
                <a:cs typeface="+mn-lt"/>
              </a:rPr>
              <a:t> (multi-class malware types).</a:t>
            </a:r>
            <a:endParaRPr lang="en-US" sz="1400" dirty="0"/>
          </a:p>
          <a:p>
            <a:endParaRPr lang="en-US" sz="1400" dirty="0"/>
          </a:p>
        </p:txBody>
      </p:sp>
    </p:spTree>
    <p:extLst>
      <p:ext uri="{BB962C8B-B14F-4D97-AF65-F5344CB8AC3E}">
        <p14:creationId xmlns:p14="http://schemas.microsoft.com/office/powerpoint/2010/main" val="2671071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04BDD-A5B7-72E2-679F-C351D0BB481B}"/>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Module Description </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AB20C9-F891-5D85-C9F4-0C7C6CC27F4E}"/>
              </a:ext>
            </a:extLst>
          </p:cNvPr>
          <p:cNvSpPr>
            <a:spLocks noGrp="1"/>
          </p:cNvSpPr>
          <p:nvPr>
            <p:ph idx="1"/>
          </p:nvPr>
        </p:nvSpPr>
        <p:spPr>
          <a:xfrm>
            <a:off x="1155548" y="2217343"/>
            <a:ext cx="9880893" cy="3959619"/>
          </a:xfrm>
        </p:spPr>
        <p:txBody>
          <a:bodyPr vert="horz" lIns="91440" tIns="45720" rIns="91440" bIns="45720" rtlCol="0">
            <a:normAutofit/>
          </a:bodyPr>
          <a:lstStyle/>
          <a:p>
            <a:pPr marL="0" indent="0">
              <a:buNone/>
            </a:pPr>
            <a:r>
              <a:rPr lang="en-US" sz="1500" b="1">
                <a:latin typeface="Times New Roman"/>
                <a:cs typeface="Times New Roman"/>
              </a:rPr>
              <a:t>Modules</a:t>
            </a:r>
            <a:endParaRPr lang="en-US" sz="1500">
              <a:latin typeface="Times New Roman"/>
              <a:cs typeface="Times New Roman"/>
            </a:endParaRPr>
          </a:p>
          <a:p>
            <a:pPr marL="0" indent="0">
              <a:buNone/>
            </a:pPr>
            <a:r>
              <a:rPr lang="en-US" sz="1500" b="1">
                <a:latin typeface="Times New Roman"/>
                <a:cs typeface="Times New Roman"/>
              </a:rPr>
              <a:t>Service Provider</a:t>
            </a:r>
            <a:endParaRPr lang="en-US" sz="1500">
              <a:latin typeface="Times New Roman"/>
              <a:cs typeface="Times New Roman"/>
            </a:endParaRPr>
          </a:p>
          <a:p>
            <a:r>
              <a:rPr lang="en-US" sz="1500">
                <a:latin typeface="Times New Roman"/>
                <a:cs typeface="Times New Roman"/>
              </a:rPr>
              <a:t>In this module, the Service Provider has to login by using valid user name and password. After login successful he can do some operations such as   Train &amp; Test Data Sets,  View Trained and Tested Datasets Accuracy in Bar Chart, View Trained and Tested Datasets Accuracy Results, View Prediction Of Cyber Attack Status, View Cyber Attack Prediction Status Ratio,  Download Predicted Data Sets,  View Cyber Attack Prediction Status Ratio Results, View All Remote Users..</a:t>
            </a:r>
          </a:p>
          <a:p>
            <a:pPr marL="0" indent="0">
              <a:buNone/>
            </a:pPr>
            <a:r>
              <a:rPr lang="en-US" sz="1500" b="1">
                <a:latin typeface="Times New Roman"/>
                <a:cs typeface="Times New Roman"/>
              </a:rPr>
              <a:t>View and Authorize Users</a:t>
            </a:r>
            <a:endParaRPr lang="en-US" sz="1500">
              <a:latin typeface="Times New Roman"/>
              <a:cs typeface="Times New Roman"/>
            </a:endParaRPr>
          </a:p>
          <a:p>
            <a:r>
              <a:rPr lang="en-US" sz="1500">
                <a:latin typeface="Times New Roman"/>
                <a:cs typeface="Times New Roman"/>
              </a:rPr>
              <a:t>In this module, the admin can view the list of users who all registered. In this, the admin can view the user’s details such as, user name, email, address and admin authorizes the users.</a:t>
            </a:r>
          </a:p>
          <a:p>
            <a:pPr marL="0" indent="0">
              <a:buNone/>
            </a:pPr>
            <a:r>
              <a:rPr lang="en-US" sz="1500" b="1">
                <a:latin typeface="Times New Roman"/>
                <a:cs typeface="Times New Roman"/>
              </a:rPr>
              <a:t>Remote User</a:t>
            </a:r>
            <a:endParaRPr lang="en-US" sz="1500">
              <a:latin typeface="Times New Roman"/>
              <a:cs typeface="Times New Roman"/>
            </a:endParaRPr>
          </a:p>
          <a:p>
            <a:r>
              <a:rPr lang="en-US" sz="1500">
                <a:latin typeface="Times New Roman"/>
                <a:cs typeface="Times New Roman"/>
              </a:rPr>
              <a:t>In this module, there are n numbers of users are present. User should register before doing any operations. Once user registers, their details will be stored to the database.  After registration successful, he has to login by using authorized user name and password. Once Login is successful user will do some operations like  REGISTER AND LOGIN,  PREDICT CYBER ATTACK STATUS, VIEW YOUR PROFILE.</a:t>
            </a:r>
          </a:p>
        </p:txBody>
      </p:sp>
    </p:spTree>
    <p:extLst>
      <p:ext uri="{BB962C8B-B14F-4D97-AF65-F5344CB8AC3E}">
        <p14:creationId xmlns:p14="http://schemas.microsoft.com/office/powerpoint/2010/main" val="4204114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007FC-5EF5-EE0C-D336-BB185AB0850B}"/>
              </a:ext>
            </a:extLst>
          </p:cNvPr>
          <p:cNvSpPr>
            <a:spLocks noGrp="1"/>
          </p:cNvSpPr>
          <p:nvPr>
            <p:ph type="title"/>
          </p:nvPr>
        </p:nvSpPr>
        <p:spPr>
          <a:xfrm>
            <a:off x="6823878" y="-6499"/>
            <a:ext cx="4491821" cy="741315"/>
          </a:xfrm>
        </p:spPr>
        <p:txBody>
          <a:bodyPr anchor="b">
            <a:normAutofit/>
          </a:bodyPr>
          <a:lstStyle/>
          <a:p>
            <a:r>
              <a:rPr lang="en-US" sz="3200" b="1" dirty="0">
                <a:latin typeface="Calisto MT"/>
              </a:rPr>
              <a:t>Requirements:</a:t>
            </a:r>
          </a:p>
        </p:txBody>
      </p:sp>
      <p:pic>
        <p:nvPicPr>
          <p:cNvPr id="5" name="Picture 4" descr="Audio sound board">
            <a:extLst>
              <a:ext uri="{FF2B5EF4-FFF2-40B4-BE49-F238E27FC236}">
                <a16:creationId xmlns:a16="http://schemas.microsoft.com/office/drawing/2014/main" id="{7C8BA045-56AF-197E-25AB-8B3DDAEED848}"/>
              </a:ext>
            </a:extLst>
          </p:cNvPr>
          <p:cNvPicPr>
            <a:picLocks noChangeAspect="1"/>
          </p:cNvPicPr>
          <p:nvPr/>
        </p:nvPicPr>
        <p:blipFill>
          <a:blip r:embed="rId2"/>
          <a:srcRect l="25258" r="15495" b="-3"/>
          <a:stretch>
            <a:fillRect/>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0E5E89DC-B6B7-3468-0BB5-DA63AF75CBBF}"/>
              </a:ext>
            </a:extLst>
          </p:cNvPr>
          <p:cNvSpPr>
            <a:spLocks noGrp="1"/>
          </p:cNvSpPr>
          <p:nvPr>
            <p:ph idx="1"/>
          </p:nvPr>
        </p:nvSpPr>
        <p:spPr>
          <a:xfrm>
            <a:off x="6823878" y="727254"/>
            <a:ext cx="4491820" cy="5889053"/>
          </a:xfrm>
        </p:spPr>
        <p:txBody>
          <a:bodyPr vert="horz" lIns="91440" tIns="45720" rIns="91440" bIns="45720" rtlCol="0" anchor="t">
            <a:noAutofit/>
          </a:bodyPr>
          <a:lstStyle/>
          <a:p>
            <a:pPr marL="0" indent="0">
              <a:buNone/>
            </a:pPr>
            <a:r>
              <a:rPr lang="en-US" sz="1600" b="1" dirty="0">
                <a:latin typeface="Times New Roman"/>
                <a:cs typeface="Times New Roman"/>
              </a:rPr>
              <a:t>SYSTEM REQUIREMENTS</a:t>
            </a:r>
            <a:endParaRPr lang="en-US" sz="1600" dirty="0">
              <a:latin typeface="Times New Roman"/>
              <a:cs typeface="Times New Roman"/>
            </a:endParaRPr>
          </a:p>
          <a:p>
            <a:pPr marL="0" indent="0">
              <a:buNone/>
            </a:pPr>
            <a:r>
              <a:rPr lang="en-US" sz="1600" b="1" dirty="0">
                <a:latin typeface="Segoe UI Symbol"/>
                <a:ea typeface="Segoe UI Symbol"/>
              </a:rPr>
              <a:t>➢</a:t>
            </a:r>
            <a:r>
              <a:rPr lang="en-US" sz="1600" b="1" dirty="0">
                <a:latin typeface="Times New Roman"/>
                <a:cs typeface="Times New Roman"/>
              </a:rPr>
              <a:t>   H/W System Configuration:-</a:t>
            </a:r>
            <a:endParaRPr lang="en-US" sz="1600" dirty="0">
              <a:latin typeface="Times New Roman"/>
              <a:cs typeface="Times New Roman"/>
            </a:endParaRPr>
          </a:p>
          <a:p>
            <a:pPr marL="0" indent="0">
              <a:buNone/>
            </a:pPr>
            <a:r>
              <a:rPr lang="en-US" sz="1600" dirty="0">
                <a:latin typeface="Segoe UI Symbol"/>
                <a:ea typeface="Segoe UI Symbol"/>
              </a:rPr>
              <a:t>➢</a:t>
            </a:r>
            <a:r>
              <a:rPr lang="en-US" sz="1600" dirty="0">
                <a:latin typeface="Times New Roman"/>
                <a:cs typeface="Times New Roman"/>
              </a:rPr>
              <a:t>    Processor                      -   Pentium –IV</a:t>
            </a:r>
          </a:p>
          <a:p>
            <a:pPr marL="0" indent="0">
              <a:buNone/>
            </a:pPr>
            <a:r>
              <a:rPr lang="en-US" sz="1600" dirty="0">
                <a:latin typeface="Segoe UI Symbol"/>
                <a:ea typeface="Segoe UI Symbol"/>
              </a:rPr>
              <a:t>➢</a:t>
            </a:r>
            <a:r>
              <a:rPr lang="en-US" sz="1600" dirty="0">
                <a:latin typeface="Times New Roman"/>
                <a:cs typeface="Times New Roman"/>
              </a:rPr>
              <a:t>   RAM                              - 4 GB (min)</a:t>
            </a:r>
          </a:p>
          <a:p>
            <a:pPr marL="0" indent="0">
              <a:buNone/>
            </a:pPr>
            <a:r>
              <a:rPr lang="en-US" sz="1600" dirty="0">
                <a:latin typeface="Segoe UI Symbol"/>
                <a:ea typeface="Segoe UI Symbol"/>
              </a:rPr>
              <a:t>➢</a:t>
            </a:r>
            <a:r>
              <a:rPr lang="en-US" sz="1600" dirty="0">
                <a:latin typeface="Times New Roman"/>
                <a:cs typeface="Times New Roman"/>
              </a:rPr>
              <a:t>   Hard Disk                      -   20 GB</a:t>
            </a:r>
          </a:p>
          <a:p>
            <a:pPr marL="0" indent="0">
              <a:buNone/>
            </a:pPr>
            <a:r>
              <a:rPr lang="en-US" sz="1600" dirty="0">
                <a:latin typeface="Segoe UI Symbol"/>
                <a:ea typeface="Segoe UI Symbol"/>
              </a:rPr>
              <a:t>➢</a:t>
            </a:r>
            <a:r>
              <a:rPr lang="en-US" sz="1600" dirty="0">
                <a:latin typeface="Times New Roman"/>
                <a:cs typeface="Times New Roman"/>
              </a:rPr>
              <a:t>   Key Board                     -    Standard Windows Keyboard</a:t>
            </a:r>
          </a:p>
          <a:p>
            <a:pPr marL="0" indent="0">
              <a:buNone/>
            </a:pPr>
            <a:r>
              <a:rPr lang="en-US" sz="1600" dirty="0">
                <a:latin typeface="Segoe UI Symbol"/>
                <a:ea typeface="Segoe UI Symbol"/>
              </a:rPr>
              <a:t>➢</a:t>
            </a:r>
            <a:r>
              <a:rPr lang="en-US" sz="1600" dirty="0">
                <a:latin typeface="Times New Roman"/>
                <a:cs typeface="Times New Roman"/>
              </a:rPr>
              <a:t>   Mouse                            -    Two or Three Button Mouse</a:t>
            </a:r>
          </a:p>
          <a:p>
            <a:pPr marL="0" indent="0">
              <a:buNone/>
            </a:pPr>
            <a:r>
              <a:rPr lang="en-US" sz="1600" dirty="0">
                <a:latin typeface="Segoe UI Symbol"/>
                <a:ea typeface="Segoe UI Symbol"/>
              </a:rPr>
              <a:t>➢</a:t>
            </a:r>
            <a:r>
              <a:rPr lang="en-US" sz="1600" dirty="0">
                <a:latin typeface="Times New Roman"/>
                <a:cs typeface="Times New Roman"/>
              </a:rPr>
              <a:t>   Monitor                          -   SVGA</a:t>
            </a:r>
          </a:p>
          <a:p>
            <a:pPr marL="0" indent="0">
              <a:buNone/>
            </a:pPr>
            <a:r>
              <a:rPr lang="en-US" sz="1600" b="1" dirty="0">
                <a:latin typeface="Times New Roman"/>
                <a:cs typeface="Times New Roman"/>
              </a:rPr>
              <a:t>SOFTWARE REQUIREMENTS:</a:t>
            </a:r>
            <a:endParaRPr lang="en-US" sz="1600" dirty="0">
              <a:latin typeface="Times New Roman"/>
              <a:cs typeface="Times New Roman"/>
            </a:endParaRPr>
          </a:p>
          <a:p>
            <a:r>
              <a:rPr lang="en-US" sz="1600" dirty="0">
                <a:latin typeface="Times New Roman"/>
                <a:cs typeface="Times New Roman"/>
              </a:rPr>
              <a:t>Operating system :   Windows 7 Ultimate.</a:t>
            </a:r>
          </a:p>
          <a:p>
            <a:r>
              <a:rPr lang="en-US" sz="1600" dirty="0">
                <a:latin typeface="Times New Roman"/>
                <a:cs typeface="Times New Roman"/>
              </a:rPr>
              <a:t>Coding Language</a:t>
            </a:r>
            <a:r>
              <a:rPr lang="en-US" sz="1600" dirty="0">
                <a:latin typeface="Calibri"/>
                <a:ea typeface="Calibri"/>
                <a:cs typeface="Calibri"/>
              </a:rPr>
              <a:t> </a:t>
            </a:r>
            <a:r>
              <a:rPr lang="en-US" sz="1600" dirty="0">
                <a:latin typeface="Times New Roman"/>
                <a:cs typeface="Times New Roman"/>
              </a:rPr>
              <a:t>:   Python.</a:t>
            </a:r>
          </a:p>
          <a:p>
            <a:r>
              <a:rPr lang="en-US" sz="1600" dirty="0">
                <a:latin typeface="Times New Roman"/>
                <a:cs typeface="Times New Roman"/>
              </a:rPr>
              <a:t>Front-End</a:t>
            </a:r>
            <a:r>
              <a:rPr lang="en-US" sz="1600" dirty="0">
                <a:latin typeface="Calibri"/>
                <a:ea typeface="Calibri"/>
                <a:cs typeface="Calibri"/>
              </a:rPr>
              <a:t> </a:t>
            </a:r>
            <a:r>
              <a:rPr lang="en-US" sz="1600" dirty="0">
                <a:latin typeface="Times New Roman"/>
                <a:cs typeface="Times New Roman"/>
              </a:rPr>
              <a:t>:   Python.</a:t>
            </a:r>
          </a:p>
          <a:p>
            <a:r>
              <a:rPr lang="en-US" sz="1600" dirty="0">
                <a:latin typeface="Times New Roman"/>
                <a:cs typeface="Times New Roman"/>
              </a:rPr>
              <a:t>Back-End</a:t>
            </a:r>
            <a:r>
              <a:rPr lang="en-US" sz="1600" dirty="0">
                <a:latin typeface="Calibri"/>
                <a:ea typeface="Calibri"/>
                <a:cs typeface="Calibri"/>
              </a:rPr>
              <a:t> </a:t>
            </a:r>
            <a:r>
              <a:rPr lang="en-US" sz="1600" dirty="0">
                <a:latin typeface="Times New Roman"/>
                <a:cs typeface="Times New Roman"/>
              </a:rPr>
              <a:t>:   Django-ORM</a:t>
            </a:r>
          </a:p>
          <a:p>
            <a:r>
              <a:rPr lang="en-US" sz="1600" dirty="0">
                <a:latin typeface="Times New Roman"/>
                <a:cs typeface="Times New Roman"/>
              </a:rPr>
              <a:t>Designing</a:t>
            </a:r>
            <a:r>
              <a:rPr lang="en-US" sz="1600" dirty="0">
                <a:latin typeface="Calibri"/>
                <a:ea typeface="Calibri"/>
                <a:cs typeface="Calibri"/>
              </a:rPr>
              <a:t> </a:t>
            </a:r>
            <a:r>
              <a:rPr lang="en-US" sz="1600" dirty="0">
                <a:latin typeface="Times New Roman"/>
                <a:cs typeface="Times New Roman"/>
              </a:rPr>
              <a:t>:   Html, </a:t>
            </a:r>
            <a:r>
              <a:rPr lang="en-US" sz="1600" err="1">
                <a:latin typeface="Times New Roman"/>
                <a:cs typeface="Times New Roman"/>
              </a:rPr>
              <a:t>css</a:t>
            </a:r>
            <a:r>
              <a:rPr lang="en-US" sz="1600" dirty="0">
                <a:latin typeface="Times New Roman"/>
                <a:cs typeface="Times New Roman"/>
              </a:rPr>
              <a:t>, </a:t>
            </a:r>
            <a:r>
              <a:rPr lang="en-US" sz="1600" err="1">
                <a:latin typeface="Times New Roman"/>
                <a:cs typeface="Times New Roman"/>
              </a:rPr>
              <a:t>javascript</a:t>
            </a:r>
            <a:r>
              <a:rPr lang="en-US" sz="1600" dirty="0">
                <a:latin typeface="Times New Roman"/>
                <a:cs typeface="Times New Roman"/>
              </a:rPr>
              <a:t>.</a:t>
            </a:r>
          </a:p>
          <a:p>
            <a:r>
              <a:rPr lang="en-US" sz="1600" dirty="0">
                <a:latin typeface="Times New Roman"/>
                <a:cs typeface="Times New Roman"/>
              </a:rPr>
              <a:t>Data Base</a:t>
            </a:r>
            <a:r>
              <a:rPr lang="en-US" sz="1600" dirty="0">
                <a:latin typeface="Calibri"/>
                <a:ea typeface="Calibri"/>
                <a:cs typeface="Calibri"/>
              </a:rPr>
              <a:t> </a:t>
            </a:r>
            <a:r>
              <a:rPr lang="en-US" sz="1600" dirty="0">
                <a:latin typeface="Times New Roman"/>
                <a:cs typeface="Times New Roman"/>
              </a:rPr>
              <a:t>:   MySQL (XAMP Server).</a:t>
            </a:r>
          </a:p>
          <a:p>
            <a:endParaRPr lang="en-US" sz="1600" dirty="0"/>
          </a:p>
        </p:txBody>
      </p:sp>
    </p:spTree>
    <p:extLst>
      <p:ext uri="{BB962C8B-B14F-4D97-AF65-F5344CB8AC3E}">
        <p14:creationId xmlns:p14="http://schemas.microsoft.com/office/powerpoint/2010/main" val="3614283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9820A0-C160-FAF3-67A3-254739923A8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System Architecture:</a:t>
            </a:r>
          </a:p>
        </p:txBody>
      </p:sp>
      <p:pic>
        <p:nvPicPr>
          <p:cNvPr id="4" name="Content Placeholder 3" descr="Picture 1, Picture">
            <a:extLst>
              <a:ext uri="{FF2B5EF4-FFF2-40B4-BE49-F238E27FC236}">
                <a16:creationId xmlns:a16="http://schemas.microsoft.com/office/drawing/2014/main" id="{8DA07826-DBF0-B0C6-A70E-C28126063585}"/>
              </a:ext>
            </a:extLst>
          </p:cNvPr>
          <p:cNvPicPr>
            <a:picLocks noGrp="1" noChangeAspect="1"/>
          </p:cNvPicPr>
          <p:nvPr>
            <p:ph idx="1"/>
          </p:nvPr>
        </p:nvPicPr>
        <p:blipFill>
          <a:blip r:embed="rId2"/>
          <a:stretch>
            <a:fillRect/>
          </a:stretch>
        </p:blipFill>
        <p:spPr>
          <a:xfrm>
            <a:off x="4924543" y="330316"/>
            <a:ext cx="6716086" cy="6236793"/>
          </a:xfrm>
          <a:prstGeom prst="rect">
            <a:avLst/>
          </a:prstGeom>
        </p:spPr>
      </p:pic>
    </p:spTree>
    <p:extLst>
      <p:ext uri="{BB962C8B-B14F-4D97-AF65-F5344CB8AC3E}">
        <p14:creationId xmlns:p14="http://schemas.microsoft.com/office/powerpoint/2010/main" val="17560079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1980</Words>
  <Application>Microsoft Office PowerPoint</Application>
  <PresentationFormat>Widescreen</PresentationFormat>
  <Paragraphs>113</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Aptos</vt:lpstr>
      <vt:lpstr>Aptos Display</vt:lpstr>
      <vt:lpstr>Arial</vt:lpstr>
      <vt:lpstr>Calibri</vt:lpstr>
      <vt:lpstr>Calisto MT</vt:lpstr>
      <vt:lpstr>Segoe UI Symbol</vt:lpstr>
      <vt:lpstr>Times New Roman</vt:lpstr>
      <vt:lpstr>office theme</vt:lpstr>
      <vt:lpstr>PowerPoint Presentation</vt:lpstr>
      <vt:lpstr>OVERVIEW</vt:lpstr>
      <vt:lpstr>ABSTRACT</vt:lpstr>
      <vt:lpstr>INTRODUCTION</vt:lpstr>
      <vt:lpstr>EXISTING &amp; PROPOSED SYSTEMS:</vt:lpstr>
      <vt:lpstr>LITERATURE SURVEY:</vt:lpstr>
      <vt:lpstr>Module Description </vt:lpstr>
      <vt:lpstr>Requirements:</vt:lpstr>
      <vt:lpstr>System Architecture:</vt:lpstr>
      <vt:lpstr>UML Diagrams:</vt:lpstr>
      <vt:lpstr>Use case diagram:</vt:lpstr>
      <vt:lpstr>Implementation:</vt:lpstr>
      <vt:lpstr>Design</vt:lpstr>
      <vt:lpstr>PowerPoint Presentation</vt:lpstr>
      <vt:lpstr>PowerPoint Presentation</vt:lpstr>
      <vt:lpstr>PowerPoint Presentation</vt:lpstr>
      <vt:lpstr>PowerPoint Presentation</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Ñ. Dhéèrãj Rêddy</dc:creator>
  <cp:lastModifiedBy>Dheeraj reddy</cp:lastModifiedBy>
  <cp:revision>368</cp:revision>
  <dcterms:created xsi:type="dcterms:W3CDTF">2025-05-25T15:05:40Z</dcterms:created>
  <dcterms:modified xsi:type="dcterms:W3CDTF">2025-11-11T17:23:48Z</dcterms:modified>
</cp:coreProperties>
</file>